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sldIdLst>
    <p:sldId id="280" r:id="rId2"/>
    <p:sldId id="389" r:id="rId3"/>
    <p:sldId id="383" r:id="rId4"/>
    <p:sldId id="350" r:id="rId5"/>
    <p:sldId id="272" r:id="rId6"/>
    <p:sldId id="387" r:id="rId7"/>
    <p:sldId id="286" r:id="rId8"/>
    <p:sldId id="351" r:id="rId9"/>
    <p:sldId id="353" r:id="rId10"/>
    <p:sldId id="354" r:id="rId11"/>
    <p:sldId id="260" r:id="rId12"/>
    <p:sldId id="261" r:id="rId13"/>
    <p:sldId id="282" r:id="rId14"/>
    <p:sldId id="388" r:id="rId15"/>
    <p:sldId id="375" r:id="rId16"/>
    <p:sldId id="391" r:id="rId17"/>
    <p:sldId id="392" r:id="rId18"/>
    <p:sldId id="384" r:id="rId19"/>
    <p:sldId id="385" r:id="rId20"/>
    <p:sldId id="390" r:id="rId21"/>
    <p:sldId id="393" r:id="rId22"/>
    <p:sldId id="368" r:id="rId23"/>
    <p:sldId id="386" r:id="rId24"/>
    <p:sldId id="363" r:id="rId25"/>
  </p:sldIdLst>
  <p:sldSz cx="12192000" cy="6858000"/>
  <p:notesSz cx="6858000" cy="12192000"/>
  <p:embeddedFontLst>
    <p:embeddedFont>
      <p:font typeface="Trebuchet MS" panose="020B0603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PROBOOK450G7" initials="H" lastIdx="1" clrIdx="0">
    <p:extLst>
      <p:ext uri="{19B8F6BF-5375-455C-9EA6-DF929625EA0E}">
        <p15:presenceInfo xmlns:p15="http://schemas.microsoft.com/office/powerpoint/2012/main" userId="HPPROBOOK450G7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E7ED"/>
    <a:srgbClr val="02C6F4"/>
    <a:srgbClr val="FF6600"/>
    <a:srgbClr val="EA5F00"/>
    <a:srgbClr val="00ABEF"/>
    <a:srgbClr val="5CB2C3"/>
    <a:srgbClr val="02BABE"/>
    <a:srgbClr val="029EA2"/>
    <a:srgbClr val="F05922"/>
    <a:srgbClr val="02B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81304" autoAdjust="0"/>
  </p:normalViewPr>
  <p:slideViewPr>
    <p:cSldViewPr snapToGrid="0" snapToObjects="1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518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26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9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2F9D-BD2B-D585-5808-D0E19E541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F5C46-0CE1-DB87-2D0D-9990595D4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50EDAA-A837-8E4F-4C18-582DFD1137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11AD3-C6A2-5313-D0D4-2492C82EB8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5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F391F-CB5E-C07D-F5A9-06FBF723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30E601-15A4-9EE3-F628-C4ADE96AE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5C182-DE9C-5750-FA1D-341CF8C65B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ABF27-831C-EAA3-7215-C01CB4AB97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0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Πάνω από 30 Χρόνια στην Εναλλακτική Χρηματοδότηση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€25M+ Χαρτοφυλάκιο Δανείων για Ιδιώτες &amp; Επιχειρήσεις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€20M+ Προεξόφληση Τιμολογίων ετησίως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Factoring)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€165M+ σε μεταφορές χρημάτων την τελευταία τριετία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Agent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της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MoneyGram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από το 2003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95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Πάνω από 30 Χρόνια στην Εναλλακτική Χρηματοδότηση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€25M+ Χαρτοφυλάκιο Δανείων για Ιδιώτες &amp; Επιχειρήσεις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€20M+ Προεξόφληση Τιμολογίων ετησίως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Factoring)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€165M+ σε μεταφορές χρημάτων την τελευταία τριετία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Agent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της </a:t>
            </a:r>
            <a:r>
              <a:rPr kumimoji="0" lang="el-G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MoneyGram</a:t>
            </a: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από το 2003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08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56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12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28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80BAF-1B2A-FD88-CCA6-0BD67B2A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80B6A9-8876-A9DB-19DA-B5A4FBF086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E9F562-3658-398F-8A03-D0AAA5B0D1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10FBF3-AE11-C331-21BD-4FE620A9C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60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917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25792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33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10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33290-DA37-4C30-A604-128EE0CE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FBF83-37E2-4C10-829E-AE6EE0E15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7B038-A43C-495C-99E9-B6DA5C09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AB06E-0198-48DE-85E1-9117781351E9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8D207-33D1-4AFB-B697-0A85D9CE9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EF54C-BDCC-40A8-8C31-D887C947E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ED8CD-106E-4B67-BDC6-DCE8148CB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21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5.jp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A70A5-DE98-4285-B6DB-216B26777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63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A18814-078D-48C2-87EA-0595E4B04A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 flipV="1">
            <a:off x="1" y="-1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997E39-6C86-45CC-AC88-006B9665C9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5422" y="510805"/>
            <a:ext cx="5836390" cy="5836390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11478DCE-CBCE-41D8-BFA8-01B70131B4CD}"/>
              </a:ext>
            </a:extLst>
          </p:cNvPr>
          <p:cNvSpPr/>
          <p:nvPr/>
        </p:nvSpPr>
        <p:spPr>
          <a:xfrm>
            <a:off x="6385359" y="412010"/>
            <a:ext cx="5393094" cy="603397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Ellinas Insurance Brokers –</a:t>
            </a:r>
            <a:br>
              <a:rPr lang="en-GB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n-GB" sz="2400" b="1" dirty="0" err="1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Ιδρύθηκε</a:t>
            </a:r>
            <a:r>
              <a:rPr lang="en-GB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n-GB" sz="2400" b="1" dirty="0" err="1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το</a:t>
            </a:r>
            <a:r>
              <a:rPr lang="en-GB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2023</a:t>
            </a:r>
            <a:endParaRPr lang="en-GB" sz="20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Αξιολόγηση Κινδύνων &amp; Προσαρμοσμένες Λύσεις Ασφάλισης</a:t>
            </a: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 err="1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Αδειοδοτημένοι</a:t>
            </a: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Διαμεσολαβητές</a:t>
            </a: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Πρόσβαση σε Κορυφαίες Ασφαλιστικές Εταιρείες Τοπικά &amp; Διεθνώς</a:t>
            </a: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Κάλυψη για Ιδιώτες: Ζωής, Κατοικίας, Οχήματος</a:t>
            </a:r>
            <a:br>
              <a:rPr lang="en-US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endParaRPr lang="el-GR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>
              <a:spcBef>
                <a:spcPts val="1200"/>
              </a:spcBef>
            </a:pPr>
            <a:r>
              <a:rPr lang="el-GR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Εξειδικευμένες Ασφαλίσεις </a:t>
            </a:r>
            <a:br>
              <a:rPr lang="en-US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για Επιχειρήσεις</a:t>
            </a:r>
            <a:endParaRPr lang="en-GB" sz="24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Ασφάλιση Πιστώσεων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Επαγγελματική Ευθύνη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Αστική Ευθύνη, Ευθύνη Εργοδότη &amp; Προϊόντος</a:t>
            </a:r>
            <a:endParaRPr lang="en-GB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Ευθύνη Διευθυντών</a:t>
            </a:r>
          </a:p>
          <a:p>
            <a:pPr marL="342900" indent="-342900">
              <a:spcBef>
                <a:spcPts val="800"/>
              </a:spcBef>
              <a:buBlip>
                <a:blip r:embed="rId5"/>
              </a:buBlip>
            </a:pPr>
            <a:r>
              <a:rPr lang="el-GR" dirty="0" err="1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Κυβερνοασφάλεια</a:t>
            </a:r>
            <a:endParaRPr lang="el-GR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27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E32A0E-858B-4B84-B1B8-B4569603F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25064-6BDA-4647-8406-6FED8C4516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100" y="169266"/>
            <a:ext cx="3411894" cy="9426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FA30D6A3-3C2E-491B-A844-2C8D4D19DD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Object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131" y="982286"/>
            <a:ext cx="380905" cy="57136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391320"/>
            <a:ext cx="3442905" cy="48674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834"/>
              </a:lnSpc>
            </a:pPr>
            <a:r>
              <a:rPr lang="el-GR" sz="3375" b="1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Βασικά Ορόσημα 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3" name="Object 22"/>
          <p:cNvSpPr/>
          <p:nvPr/>
        </p:nvSpPr>
        <p:spPr>
          <a:xfrm>
            <a:off x="383084" y="3422363"/>
            <a:ext cx="2231592" cy="12881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1992</a:t>
            </a:r>
            <a:r>
              <a:rPr lang="en-US" sz="2000" b="1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 </a:t>
            </a: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Καταναλωτικά Δάνεια για Επενδυτές</a:t>
            </a:r>
          </a:p>
        </p:txBody>
      </p:sp>
      <p:sp>
        <p:nvSpPr>
          <p:cNvPr id="24" name="Object 23"/>
          <p:cNvSpPr/>
          <p:nvPr/>
        </p:nvSpPr>
        <p:spPr>
          <a:xfrm>
            <a:off x="1498881" y="5435263"/>
            <a:ext cx="1972108" cy="103141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2000</a:t>
            </a:r>
            <a:r>
              <a:rPr lang="en-US" sz="2000" b="1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Εισαγωγή</a:t>
            </a:r>
            <a:br>
              <a:rPr lang="en-US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στο ΧΑΚ</a:t>
            </a:r>
          </a:p>
        </p:txBody>
      </p:sp>
      <p:sp>
        <p:nvSpPr>
          <p:cNvPr id="25" name="Object 24"/>
          <p:cNvSpPr/>
          <p:nvPr/>
        </p:nvSpPr>
        <p:spPr>
          <a:xfrm>
            <a:off x="1693616" y="1757273"/>
            <a:ext cx="3893976" cy="15037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2003</a:t>
            </a: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Υπηρεσία Μεταφοράς Χρημάτων MoneyGram με Άδεια από ΚΤ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26" name="Object 25"/>
          <p:cNvSpPr/>
          <p:nvPr/>
        </p:nvSpPr>
        <p:spPr>
          <a:xfrm>
            <a:off x="4138383" y="4974183"/>
            <a:ext cx="2380404" cy="8504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2015</a:t>
            </a: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Έναρξη Δανεισμού σε ΜΜΕ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27" name="Object 26"/>
          <p:cNvSpPr/>
          <p:nvPr/>
        </p:nvSpPr>
        <p:spPr>
          <a:xfrm>
            <a:off x="5804947" y="1047387"/>
            <a:ext cx="2262728" cy="10761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2556"/>
              </a:lnSpc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2017</a:t>
            </a:r>
            <a:endParaRPr lang="en-US" sz="40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Έναρξη Υπηρεσιών </a:t>
            </a:r>
            <a:r>
              <a:rPr lang="en-US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Factoring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28" name="Object 27"/>
          <p:cNvSpPr/>
          <p:nvPr/>
        </p:nvSpPr>
        <p:spPr>
          <a:xfrm>
            <a:off x="8328070" y="308870"/>
            <a:ext cx="2585736" cy="12881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2021</a:t>
            </a: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Λανσάρισμα του Πρώτου BNPL – GoGet</a:t>
            </a:r>
            <a:endParaRPr lang="en-US" sz="1600" dirty="0">
              <a:latin typeface="Trebuchet MS" panose="020B0603020202020204" pitchFamily="34" charset="0"/>
            </a:endParaRPr>
          </a:p>
        </p:txBody>
      </p:sp>
      <p:sp>
        <p:nvSpPr>
          <p:cNvPr id="29" name="Object 28"/>
          <p:cNvSpPr/>
          <p:nvPr/>
        </p:nvSpPr>
        <p:spPr>
          <a:xfrm>
            <a:off x="9230755" y="3435149"/>
            <a:ext cx="2118555" cy="11774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2023</a:t>
            </a:r>
            <a:endParaRPr lang="en-US" sz="20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Έναρξη Ασφαλιστικών Υπηρεσιών</a:t>
            </a:r>
          </a:p>
        </p:txBody>
      </p:sp>
      <p:sp>
        <p:nvSpPr>
          <p:cNvPr id="36" name="Object 28">
            <a:extLst>
              <a:ext uri="{FF2B5EF4-FFF2-40B4-BE49-F238E27FC236}">
                <a16:creationId xmlns:a16="http://schemas.microsoft.com/office/drawing/2014/main" id="{FBD5F845-5423-4F29-978C-D5409A879DE4}"/>
              </a:ext>
            </a:extLst>
          </p:cNvPr>
          <p:cNvSpPr/>
          <p:nvPr/>
        </p:nvSpPr>
        <p:spPr>
          <a:xfrm>
            <a:off x="10328773" y="1717658"/>
            <a:ext cx="1499434" cy="12881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2025</a:t>
            </a:r>
            <a:endParaRPr lang="en-US" sz="20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Επέκταση στο Διεθνές </a:t>
            </a:r>
            <a:r>
              <a:rPr lang="en-US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Factoring</a:t>
            </a:r>
          </a:p>
        </p:txBody>
      </p:sp>
      <p:sp>
        <p:nvSpPr>
          <p:cNvPr id="37" name="Object 26">
            <a:extLst>
              <a:ext uri="{FF2B5EF4-FFF2-40B4-BE49-F238E27FC236}">
                <a16:creationId xmlns:a16="http://schemas.microsoft.com/office/drawing/2014/main" id="{6630A605-C4C3-4A43-B5F6-9426A054E3D3}"/>
              </a:ext>
            </a:extLst>
          </p:cNvPr>
          <p:cNvSpPr/>
          <p:nvPr/>
        </p:nvSpPr>
        <p:spPr>
          <a:xfrm>
            <a:off x="7230052" y="4511421"/>
            <a:ext cx="2231591" cy="9760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556"/>
              </a:lnSpc>
              <a:buNone/>
            </a:pPr>
            <a:r>
              <a:rPr lang="en-US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2020</a:t>
            </a:r>
            <a:endParaRPr lang="en-US" sz="20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>
              <a:lnSpc>
                <a:spcPts val="2556"/>
              </a:lnSpc>
            </a:pPr>
            <a:r>
              <a:rPr lang="el-GR" sz="2000" dirty="0">
                <a:solidFill>
                  <a:srgbClr val="FFFFFF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Έναρξη Ηλεκτρονικής Αίτησης Δανείων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E9DB2-267A-4D1C-8A1F-9F5C47E9C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4C81F-A04B-48E2-B1BC-089B50A895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100" y="169266"/>
            <a:ext cx="3411894" cy="94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15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F4207-DB94-3FD8-73D9-57A9EB5FE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F56259-F51B-409F-B4D0-46F482FB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 flipV="1">
            <a:off x="1" y="-1"/>
            <a:ext cx="12192000" cy="6858000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11DD3D67-50ED-D5CF-D3B7-A5B0D1B8C647}"/>
              </a:ext>
            </a:extLst>
          </p:cNvPr>
          <p:cNvSpPr/>
          <p:nvPr/>
        </p:nvSpPr>
        <p:spPr>
          <a:xfrm>
            <a:off x="5025916" y="1976007"/>
            <a:ext cx="7005219" cy="40816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Αυξανόμενη ζήτηση για γρήγορη, εναλλακτική χρηματοδότηση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, καθώς οι τράπεζες έχουν βραδείς κύκλους και αυστηρά κριτήρια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Ραγδαία αύξηση στο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F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actoring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, με </a:t>
            </a:r>
            <a:r>
              <a:rPr lang="el-GR" sz="22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τ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ις επιχειρήσεις να αναζητούν ρευστότητα χωρίς υποθήκευση περιουσίας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Ρυθμιστικό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περιβάλλον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, που ευνοεί ευέλικτους χρηματοδότες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Ψηφιοποίηση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των διαδικασιών χρηματοδότησης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8F41FFA7-F715-EF71-18A0-B1C98D023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2341" y="1645829"/>
            <a:ext cx="380905" cy="4761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17CAD1A3-DA94-7A96-36E8-A60A941C83AA}"/>
              </a:ext>
            </a:extLst>
          </p:cNvPr>
          <p:cNvSpPr/>
          <p:nvPr/>
        </p:nvSpPr>
        <p:spPr>
          <a:xfrm>
            <a:off x="5072341" y="514636"/>
            <a:ext cx="6730816" cy="5408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834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E980C-BA85-0FDA-C1F6-B5E5A4110552}"/>
              </a:ext>
            </a:extLst>
          </p:cNvPr>
          <p:cNvSpPr txBox="1"/>
          <p:nvPr/>
        </p:nvSpPr>
        <p:spPr>
          <a:xfrm>
            <a:off x="4975114" y="909732"/>
            <a:ext cx="6622838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34"/>
              </a:lnSpc>
              <a:spcBef>
                <a:spcPts val="1131"/>
              </a:spcBef>
            </a:pPr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Οι Τάσεις της Κυπριακής Αγοράς </a:t>
            </a:r>
            <a:endParaRPr lang="en-US" sz="32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DE696-6CA2-4E39-B873-E3B448E9F0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15" r="615"/>
          <a:stretch/>
        </p:blipFill>
        <p:spPr>
          <a:xfrm>
            <a:off x="416987" y="342900"/>
            <a:ext cx="4229101" cy="611509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2007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E8BE5-1ED1-A4B2-82BD-69D3B5BFD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106C1-8D4C-0687-0FDE-70528926E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6363E65-2D32-B5C0-E5C3-6DBB933240B9}"/>
              </a:ext>
            </a:extLst>
          </p:cNvPr>
          <p:cNvSpPr/>
          <p:nvPr/>
        </p:nvSpPr>
        <p:spPr>
          <a:xfrm>
            <a:off x="5249149" y="1690777"/>
            <a:ext cx="6934128" cy="502676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Έγκριση Χρηματοδοτήσεων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σε Ημέρες, </a:t>
            </a:r>
            <a:b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όχι Εβδομάδες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Πλήρως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Ψηφιακό Περιβάλλον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Χαμηλό Κόστος Προσωπικού (22%)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Χαμηλό NPL ~3%,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χάρη σε Αυστηρά Κριτήρια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Σταθερή Κερδοφορία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ακόμη και σε Δύσκολες Περιόδους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335% Αύξηση Πελατών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σε 6 Χρόνια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20+ Χρόνια συνεργασίας </a:t>
            </a:r>
            <a:r>
              <a:rPr lang="el-GR" sz="2200" b="1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με </a:t>
            </a:r>
            <a:r>
              <a:rPr lang="en-US" sz="2200" b="1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MoneyGram International </a:t>
            </a:r>
            <a:endParaRPr lang="el-GR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GB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BNPL</a:t>
            </a:r>
            <a:r>
              <a:rPr lang="en-GB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που ήδη Δουλεύει</a:t>
            </a:r>
            <a:endParaRPr lang="en-GB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D88C4722-0496-AE5C-AA06-DD8549709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2401" y="1354623"/>
            <a:ext cx="380905" cy="4761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AC936B3F-E6DA-BD43-E355-EF7DC25AC141}"/>
              </a:ext>
            </a:extLst>
          </p:cNvPr>
          <p:cNvSpPr/>
          <p:nvPr/>
        </p:nvSpPr>
        <p:spPr>
          <a:xfrm>
            <a:off x="5262401" y="658753"/>
            <a:ext cx="6730816" cy="5408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lnSpc>
                <a:spcPts val="3834"/>
              </a:lnSpc>
              <a:spcBef>
                <a:spcPts val="1131"/>
              </a:spcBef>
            </a:pPr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Ανταγωνιστικά Πλεονεκτήματα </a:t>
            </a:r>
            <a:endParaRPr lang="en-US" sz="1600" dirty="0">
              <a:solidFill>
                <a:srgbClr val="03E7ED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05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9B4B57-AB51-49FD-B4CE-0150C334D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81575" y="2168840"/>
            <a:ext cx="6953250" cy="40325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GB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EBITDA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- €1,5M (2023: €1,2M)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GB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EBITDA Margin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– 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47.46%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 (2023: 46.81%)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Καθαρό Κέρδος</a:t>
            </a:r>
            <a:r>
              <a:rPr lang="en-US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– €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950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K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(2023: €745K)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u="none" strike="noStrike" dirty="0">
                <a:solidFill>
                  <a:srgbClr val="03E7ED"/>
                </a:solidFill>
                <a:effectLst/>
                <a:latin typeface="Trebuchet MS" panose="020B0603020202020204" pitchFamily="34" charset="0"/>
              </a:rPr>
              <a:t>Net Profit Margin 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– 30% (2023: 28%)</a:t>
            </a:r>
            <a:endParaRPr lang="en-CY" sz="2400" i="0" u="none" strike="noStrike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Ίδια Κεφάλαια που Αναλογούν στους Μετόχους</a:t>
            </a:r>
            <a:r>
              <a:rPr lang="en-US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– €9,2M (2023: €8,7M)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Σύνολο Ενεργητικού</a:t>
            </a:r>
            <a:r>
              <a:rPr lang="en-US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– €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18,4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</a:rPr>
              <a:t>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(2023: €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18,7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M)</a:t>
            </a:r>
            <a:endParaRPr lang="el-GR" sz="24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ROE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– 10.31% (2023: 8.56%)</a:t>
            </a: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0C82ED70-6E96-4D24-B42D-012A83EAB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3128" y="1917394"/>
            <a:ext cx="380905" cy="4761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9189CF26-2B49-442B-BD6C-E7AED28C7FAE}"/>
              </a:ext>
            </a:extLst>
          </p:cNvPr>
          <p:cNvSpPr/>
          <p:nvPr/>
        </p:nvSpPr>
        <p:spPr>
          <a:xfrm>
            <a:off x="4981575" y="716453"/>
            <a:ext cx="5133975" cy="1028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</a:rPr>
              <a:t>Οικονομικά Αποτελέσματα 2023 – 2024 </a:t>
            </a:r>
            <a:endParaRPr lang="en-US" sz="3200" b="1" dirty="0">
              <a:solidFill>
                <a:srgbClr val="03E7ED"/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26914B-2890-40FB-B612-52001D29EF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23" r="923"/>
          <a:stretch/>
        </p:blipFill>
        <p:spPr>
          <a:xfrm>
            <a:off x="445669" y="471846"/>
            <a:ext cx="4090238" cy="591430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07731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9B4B57-AB51-49FD-B4CE-0150C334D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4981574" y="1961880"/>
            <a:ext cx="6764757" cy="303288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ROA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– 5.14% (2023: 3.98%)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Debt-to-Equity Ratio </a:t>
            </a:r>
            <a:r>
              <a:rPr lang="en-US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– 0.70 (2023: 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0.84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)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i="0" u="none" strike="noStrike" dirty="0">
                <a:solidFill>
                  <a:srgbClr val="03E7ED"/>
                </a:solidFill>
                <a:effectLst/>
                <a:latin typeface="Trebuchet MS" panose="020B0603020202020204" pitchFamily="34" charset="0"/>
              </a:rPr>
              <a:t>Interest Coverage Ratio 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– </a:t>
            </a:r>
            <a:r>
              <a:rPr lang="en-CY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3.71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 (2023: 3.83)</a:t>
            </a:r>
            <a:endParaRPr lang="en-US" sz="2400" i="0" u="none" strike="noStrike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400" i="0" u="none" strike="noStrike" dirty="0">
                <a:solidFill>
                  <a:srgbClr val="03E7ED"/>
                </a:solidFill>
                <a:effectLst/>
                <a:latin typeface="Trebuchet MS" panose="020B0603020202020204" pitchFamily="34" charset="0"/>
              </a:rPr>
              <a:t>Κέρδος ανά Μετοχή</a:t>
            </a:r>
            <a:r>
              <a:rPr lang="en-US" sz="2400" i="0" u="none" strike="noStrike" dirty="0">
                <a:solidFill>
                  <a:srgbClr val="03E7ED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– €0.0593 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(2023: €0.0466)</a:t>
            </a:r>
            <a:endParaRPr lang="el-GR" sz="2400" i="0" u="none" strike="noStrike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i="0" u="none" strike="noStrike" dirty="0">
                <a:solidFill>
                  <a:srgbClr val="03E7ED"/>
                </a:solidFill>
                <a:effectLst/>
                <a:latin typeface="Trebuchet MS" panose="020B0603020202020204" pitchFamily="34" charset="0"/>
              </a:rPr>
              <a:t>P/E (Price to Earnings) 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7.59 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(2023: 9.01)</a:t>
            </a:r>
            <a:endParaRPr lang="en-US" sz="2400" i="0" u="none" strike="noStrike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n-US" sz="2400" i="0" u="none" strike="noStrike" dirty="0">
                <a:solidFill>
                  <a:srgbClr val="03E7ED"/>
                </a:solidFill>
                <a:effectLst/>
                <a:latin typeface="Trebuchet MS" panose="020B0603020202020204" pitchFamily="34" charset="0"/>
              </a:rPr>
              <a:t>Market Cap </a:t>
            </a:r>
            <a:r>
              <a:rPr lang="en-US" sz="2400" i="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– €7,2M 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Trebuchet MS" panose="020B0603020202020204" pitchFamily="34" charset="0"/>
              </a:rPr>
              <a:t>(2023: €6,7M)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3069D5-9403-40AB-9ADD-1BD47A664B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23" r="923"/>
          <a:stretch/>
        </p:blipFill>
        <p:spPr>
          <a:xfrm>
            <a:off x="445669" y="471846"/>
            <a:ext cx="4090238" cy="591430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Object 1">
            <a:extLst>
              <a:ext uri="{FF2B5EF4-FFF2-40B4-BE49-F238E27FC236}">
                <a16:creationId xmlns:a16="http://schemas.microsoft.com/office/drawing/2014/main" id="{9778D058-1AAE-4371-B799-54C3A96E2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3128" y="1672787"/>
            <a:ext cx="380905" cy="47613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2F17E75C-8A0F-4CA3-89B8-1C3DAB8467F1}"/>
              </a:ext>
            </a:extLst>
          </p:cNvPr>
          <p:cNvSpPr/>
          <p:nvPr/>
        </p:nvSpPr>
        <p:spPr>
          <a:xfrm>
            <a:off x="4981575" y="471846"/>
            <a:ext cx="5133975" cy="102817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</a:rPr>
              <a:t>Οικονομικά Αποτελέσματα 2023 – 2024 </a:t>
            </a:r>
            <a:endParaRPr lang="en-US" sz="3200" b="1" dirty="0">
              <a:solidFill>
                <a:srgbClr val="03E7ED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EB8831F1-5F6B-4248-AB46-E9D9BCF93A3B}"/>
              </a:ext>
            </a:extLst>
          </p:cNvPr>
          <p:cNvSpPr/>
          <p:nvPr/>
        </p:nvSpPr>
        <p:spPr>
          <a:xfrm>
            <a:off x="5013129" y="5236242"/>
            <a:ext cx="6283522" cy="11906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>
              <a:spcBef>
                <a:spcPts val="1800"/>
              </a:spcBef>
            </a:pP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Σταθερή μερισματική πολιτική από το 2018, με απόδοση πέραν του 6% της ονομαστικής αξίας της μετοχής.</a:t>
            </a:r>
            <a:endParaRPr lang="en-US" sz="2400" u="none" strike="noStrike" dirty="0">
              <a:solidFill>
                <a:schemeClr val="bg1"/>
              </a:solidFill>
              <a:effectLst/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32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0BA03-6A86-49CD-87B1-8675E0BE4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t="1190" r="1235" b="191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FE56D-EB0E-423A-AFC6-DF148861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115" r="9115"/>
          <a:stretch/>
        </p:blipFill>
        <p:spPr>
          <a:xfrm>
            <a:off x="522318" y="342900"/>
            <a:ext cx="4229101" cy="611509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508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C0CFD-76CC-4F3F-9656-A03D237A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00" y="157014"/>
            <a:ext cx="3500582" cy="967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571D1-F0AF-44A8-BC6D-91A5D62E6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775" y="2044701"/>
            <a:ext cx="6309907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6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4D7CE3-D764-4E4D-B9B4-2303693A8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E5F2783-079F-450B-8C33-8736F34B2668}"/>
              </a:ext>
            </a:extLst>
          </p:cNvPr>
          <p:cNvGrpSpPr/>
          <p:nvPr/>
        </p:nvGrpSpPr>
        <p:grpSpPr>
          <a:xfrm>
            <a:off x="5857123" y="637261"/>
            <a:ext cx="5050363" cy="1637451"/>
            <a:chOff x="5007935" y="479249"/>
            <a:chExt cx="7006856" cy="1637451"/>
          </a:xfrm>
        </p:grpSpPr>
        <p:sp>
          <p:nvSpPr>
            <p:cNvPr id="9" name="Object 8"/>
            <p:cNvSpPr/>
            <p:nvPr/>
          </p:nvSpPr>
          <p:spPr>
            <a:xfrm>
              <a:off x="5007935" y="1103780"/>
              <a:ext cx="7006856" cy="101292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lang="el-GR" sz="2200" dirty="0">
                  <a:solidFill>
                    <a:schemeClr val="bg1"/>
                  </a:solidFill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Ισχυρό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, </a:t>
              </a:r>
              <a:r>
                <a:rPr kumimoji="0" lang="el-GR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Ενεργό Συμβούλιο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lang="el-GR" sz="2200" dirty="0">
                  <a:solidFill>
                    <a:schemeClr val="bg1"/>
                  </a:solidFill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Σαφής Δομή Εποπτείας</a:t>
              </a:r>
              <a:endPara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endParaRPr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9189CF26-2B49-442B-BD6C-E7AED28C7FAE}"/>
                </a:ext>
              </a:extLst>
            </p:cNvPr>
            <p:cNvSpPr/>
            <p:nvPr/>
          </p:nvSpPr>
          <p:spPr>
            <a:xfrm>
              <a:off x="5007935" y="479249"/>
              <a:ext cx="6730816" cy="54080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3834"/>
                </a:lnSpc>
                <a:spcBef>
                  <a:spcPts val="113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3E7ED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+mn-cs"/>
                </a:rPr>
                <a:t>Διακυβέρνηση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8663CDF-EDFF-471B-ADA2-D7F0E58236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90" r="7890"/>
          <a:stretch/>
        </p:blipFill>
        <p:spPr>
          <a:xfrm>
            <a:off x="626537" y="342900"/>
            <a:ext cx="4229101" cy="611509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DCF56C-B7B7-4085-8C48-1CCFF82FAA8F}"/>
              </a:ext>
            </a:extLst>
          </p:cNvPr>
          <p:cNvGrpSpPr/>
          <p:nvPr/>
        </p:nvGrpSpPr>
        <p:grpSpPr>
          <a:xfrm>
            <a:off x="5857123" y="2432724"/>
            <a:ext cx="4851400" cy="2035344"/>
            <a:chOff x="5007935" y="2220602"/>
            <a:chExt cx="6730816" cy="2035344"/>
          </a:xfrm>
        </p:grpSpPr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624050A1-20C0-4784-8358-CE3AB057C0E6}"/>
                </a:ext>
              </a:extLst>
            </p:cNvPr>
            <p:cNvSpPr/>
            <p:nvPr/>
          </p:nvSpPr>
          <p:spPr>
            <a:xfrm>
              <a:off x="5007935" y="2860599"/>
              <a:ext cx="6675439" cy="139534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lang="el-GR" sz="2200" dirty="0">
                  <a:solidFill>
                    <a:schemeClr val="bg1"/>
                  </a:solidFill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Επιτροπή Ελέγχου</a:t>
              </a:r>
              <a:endPara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kumimoji="0" lang="el-GR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Επιτροπή Κινδύνων</a:t>
              </a:r>
              <a:endPara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lang="el-GR" sz="2200" dirty="0">
                  <a:solidFill>
                    <a:schemeClr val="bg1"/>
                  </a:solidFill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Επιτροπή Ενεργητικού &amp; Παθητικού</a:t>
              </a:r>
              <a:endPara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endParaRPr>
            </a:p>
          </p:txBody>
        </p:sp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25E77613-D4A9-4A5C-BCF1-EF25752395AC}"/>
                </a:ext>
              </a:extLst>
            </p:cNvPr>
            <p:cNvSpPr/>
            <p:nvPr/>
          </p:nvSpPr>
          <p:spPr>
            <a:xfrm>
              <a:off x="5007935" y="2220602"/>
              <a:ext cx="6730816" cy="54080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3834"/>
                </a:lnSpc>
                <a:spcBef>
                  <a:spcPts val="113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3200" b="1" dirty="0">
                  <a:solidFill>
                    <a:srgbClr val="03E7ED"/>
                  </a:solidFill>
                  <a:latin typeface="Trebuchet MS" panose="020B0603020202020204" pitchFamily="34" charset="0"/>
                  <a:ea typeface="Schibsted Grotesk" pitchFamily="34" charset="-122"/>
                </a:rPr>
                <a:t>Επιτροπές Συμβουλίου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AF91DD2-627B-4B67-AE17-E0E8CD38233D}"/>
              </a:ext>
            </a:extLst>
          </p:cNvPr>
          <p:cNvGrpSpPr/>
          <p:nvPr/>
        </p:nvGrpSpPr>
        <p:grpSpPr>
          <a:xfrm>
            <a:off x="5857123" y="4626079"/>
            <a:ext cx="5606473" cy="1604347"/>
            <a:chOff x="5007935" y="4662262"/>
            <a:chExt cx="7778401" cy="1604347"/>
          </a:xfrm>
        </p:grpSpPr>
        <p:sp>
          <p:nvSpPr>
            <p:cNvPr id="17" name="Object 8">
              <a:extLst>
                <a:ext uri="{FF2B5EF4-FFF2-40B4-BE49-F238E27FC236}">
                  <a16:creationId xmlns:a16="http://schemas.microsoft.com/office/drawing/2014/main" id="{17C117EA-3C1A-4829-8051-9B89D73C93B1}"/>
                </a:ext>
              </a:extLst>
            </p:cNvPr>
            <p:cNvSpPr/>
            <p:nvPr/>
          </p:nvSpPr>
          <p:spPr>
            <a:xfrm>
              <a:off x="5007935" y="5253689"/>
              <a:ext cx="7778401" cy="1012920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lang="el-GR" sz="2200" dirty="0">
                  <a:solidFill>
                    <a:schemeClr val="bg1"/>
                  </a:solidFill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Εξωτερικός Ελεγκτής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 – Baker Tilly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Klitou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 and Partners Ltd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Blip>
                  <a:blip r:embed="rId4"/>
                </a:buBlip>
                <a:tabLst/>
                <a:defRPr/>
              </a:pPr>
              <a:r>
                <a:rPr lang="el-GR" sz="2200" dirty="0">
                  <a:solidFill>
                    <a:schemeClr val="bg1"/>
                  </a:solidFill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Εσωτερικός Ελεγκτής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 – </a:t>
              </a:r>
              <a:r>
                <a:rPr kumimoji="0" lang="en-US" sz="2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Reanda</a:t>
              </a:r>
              <a:r>
                <a:rPr kumimoji="0" lang="en-US" sz="22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rebuchet MS" panose="020B0603020202020204" pitchFamily="34" charset="0"/>
                  <a:ea typeface="Schibsted Grotesk" pitchFamily="34" charset="-122"/>
                  <a:cs typeface="Schibsted Grotesk" pitchFamily="34" charset="-120"/>
                </a:rPr>
                <a:t> Cyprus Ltd</a:t>
              </a:r>
              <a:endPara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endParaRPr>
            </a:p>
          </p:txBody>
        </p:sp>
        <p:sp>
          <p:nvSpPr>
            <p:cNvPr id="19" name="Object 3">
              <a:extLst>
                <a:ext uri="{FF2B5EF4-FFF2-40B4-BE49-F238E27FC236}">
                  <a16:creationId xmlns:a16="http://schemas.microsoft.com/office/drawing/2014/main" id="{2A7B25EA-230D-4E4B-A26A-D64935661616}"/>
                </a:ext>
              </a:extLst>
            </p:cNvPr>
            <p:cNvSpPr/>
            <p:nvPr/>
          </p:nvSpPr>
          <p:spPr>
            <a:xfrm>
              <a:off x="5007935" y="4662262"/>
              <a:ext cx="6730816" cy="540802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ts val="3834"/>
                </a:lnSpc>
                <a:spcBef>
                  <a:spcPts val="113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l-GR" sz="3200" b="1" dirty="0">
                  <a:solidFill>
                    <a:srgbClr val="03E7ED"/>
                  </a:solidFill>
                  <a:latin typeface="Trebuchet MS" panose="020B0603020202020204" pitchFamily="34" charset="0"/>
                  <a:ea typeface="Schibsted Grotesk" pitchFamily="34" charset="-122"/>
                </a:rPr>
                <a:t>Επίπεδα Ελέγχου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881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F0BA03-6A86-49CD-87B1-8675E0BE4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t="1190" r="1235" b="191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FE56D-EB0E-423A-AFC6-DF148861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73" b="4073"/>
          <a:stretch/>
        </p:blipFill>
        <p:spPr>
          <a:xfrm>
            <a:off x="448542" y="342900"/>
            <a:ext cx="4229101" cy="611509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508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C0CFD-76CC-4F3F-9656-A03D237A4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00" y="157014"/>
            <a:ext cx="3500582" cy="967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C8DED3-76F7-4782-94EF-BE5FBD063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055" y="1725007"/>
            <a:ext cx="6791533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9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49E12-F53F-4BD0-8951-9743129A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5322780" y="2769863"/>
            <a:ext cx="5901947" cy="33548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GB" sz="2400" dirty="0" err="1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Favolian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Investments Ltd 26.91%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Ellinas Investments Ltd 26.64%</a:t>
            </a:r>
          </a:p>
          <a:p>
            <a:pPr marL="342900" lvl="0" indent="-342900">
              <a:spcBef>
                <a:spcPts val="1200"/>
              </a:spcBef>
              <a:buBlip>
                <a:blip r:embed="rId4"/>
              </a:buBlip>
              <a:defRPr/>
            </a:pPr>
            <a:r>
              <a:rPr lang="el-GR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Δημήτρης Πετρίδης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9.23%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Δρ. </a:t>
            </a:r>
            <a:r>
              <a:rPr lang="el-GR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Γιάννης Πίτσιλλος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7.95%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  <a:defRPr/>
            </a:pPr>
            <a:r>
              <a:rPr lang="el-GR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Νέαρχος Πετρίδης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5.21%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Επενδυτικό Κοινό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24.06%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0C82ED70-6E96-4D24-B42D-012A83EAB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2780" y="2485369"/>
            <a:ext cx="380905" cy="4761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9189CF26-2B49-442B-BD6C-E7AED28C7FAE}"/>
              </a:ext>
            </a:extLst>
          </p:cNvPr>
          <p:cNvSpPr/>
          <p:nvPr/>
        </p:nvSpPr>
        <p:spPr>
          <a:xfrm>
            <a:off x="5322780" y="1707686"/>
            <a:ext cx="5843722" cy="5408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834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Μετοχική Δομή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161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58E53-9315-488E-8296-6B5E5B1DB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t="1190" r="1235" b="19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371B788B-737B-41B5-928D-8F135CF0CF8D}"/>
              </a:ext>
            </a:extLst>
          </p:cNvPr>
          <p:cNvSpPr/>
          <p:nvPr/>
        </p:nvSpPr>
        <p:spPr>
          <a:xfrm>
            <a:off x="418285" y="272054"/>
            <a:ext cx="5283743" cy="722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6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Ομόλογα σε Ισχύ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4D4B17-8AD3-4A22-81C9-F87BA4FDF469}"/>
              </a:ext>
            </a:extLst>
          </p:cNvPr>
          <p:cNvSpPr/>
          <p:nvPr/>
        </p:nvSpPr>
        <p:spPr>
          <a:xfrm>
            <a:off x="418285" y="1371708"/>
            <a:ext cx="5283743" cy="27386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ELF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ΟΜΟΛΟΓΟ ΣΕΙΡΑΣ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B</a:t>
            </a:r>
          </a:p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45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0.000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Απόδοση </a:t>
            </a:r>
            <a:r>
              <a:rPr lang="en-GB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3%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Λήξη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29/06/2026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Ετήσιο κουπόνι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13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.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5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00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ELF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ΟΜΟΛΟΓΟ ΣΕΙΡΑΣ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</a:t>
            </a:r>
          </a:p>
          <a:p>
            <a:pPr lvl="0"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€2.655.000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Απόδοση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5%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Λήξη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28/05/2029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Ετήσιο κουπόνι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€132.750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lvl="0">
              <a:defRPr/>
            </a:pP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Εισηγμένο στο ΧΑΚ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7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pic>
        <p:nvPicPr>
          <p:cNvPr id="10" name="Object 1">
            <a:extLst>
              <a:ext uri="{FF2B5EF4-FFF2-40B4-BE49-F238E27FC236}">
                <a16:creationId xmlns:a16="http://schemas.microsoft.com/office/drawing/2014/main" id="{A5759D1F-D7BD-4F2C-BD91-FD4D313E0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8285" y="1087389"/>
            <a:ext cx="380905" cy="47613"/>
          </a:xfrm>
          <a:prstGeom prst="rect">
            <a:avLst/>
          </a:prstGeom>
        </p:spPr>
      </p:pic>
      <p:sp>
        <p:nvSpPr>
          <p:cNvPr id="11" name="Object 3">
            <a:extLst>
              <a:ext uri="{FF2B5EF4-FFF2-40B4-BE49-F238E27FC236}">
                <a16:creationId xmlns:a16="http://schemas.microsoft.com/office/drawing/2014/main" id="{C67115D6-1D38-4620-B551-958E439F8718}"/>
              </a:ext>
            </a:extLst>
          </p:cNvPr>
          <p:cNvSpPr/>
          <p:nvPr/>
        </p:nvSpPr>
        <p:spPr>
          <a:xfrm>
            <a:off x="5970451" y="282413"/>
            <a:ext cx="5803263" cy="72233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lvl="0">
              <a:defRPr/>
            </a:pPr>
            <a:r>
              <a:rPr lang="el-GR" sz="36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Μη ενεργά Ομόλογα</a:t>
            </a:r>
            <a:endParaRPr lang="en-GB" sz="36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2022D1F5-5631-4C2C-8F9A-740254040E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8552" y="1084110"/>
            <a:ext cx="380905" cy="4761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D3D2D768-457A-4DC0-9A4A-92C9A26B78A7}"/>
              </a:ext>
            </a:extLst>
          </p:cNvPr>
          <p:cNvSpPr/>
          <p:nvPr/>
        </p:nvSpPr>
        <p:spPr>
          <a:xfrm>
            <a:off x="5983645" y="1306314"/>
            <a:ext cx="5953126" cy="29081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ELF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ΟΜΟΛΟΓΟ ΣΕΙΡΑΣ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A </a:t>
            </a:r>
            <a:r>
              <a:rPr lang="en-US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</a:rPr>
              <a:t>€2M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,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Απόδοση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n-US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3.5%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–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Εξοφλήθηκε τον Μάιο του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2024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ELF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ΟΜΟΛΟΓΟ ΣΕΙΡΑΣ 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€300.000,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Απόδοση </a:t>
            </a:r>
            <a:r>
              <a:rPr lang="en-US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4%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-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Εξοφλήθηκε τον Ιούλιο του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2025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ELF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ΟΜΟΛΟΓΟ ΣΕΙΡΑΣ 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€2.8M,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Απόδοση 5</a:t>
            </a:r>
            <a:r>
              <a:rPr lang="en-US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%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-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Εξοφλήθηκε τον Ιούνιο του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FF50F-9F27-1956-2006-E3C6B18D6D2A}"/>
              </a:ext>
            </a:extLst>
          </p:cNvPr>
          <p:cNvSpPr txBox="1"/>
          <p:nvPr/>
        </p:nvSpPr>
        <p:spPr>
          <a:xfrm>
            <a:off x="418285" y="4204074"/>
            <a:ext cx="11355429" cy="238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74"/>
              </a:spcBef>
              <a:defRPr/>
            </a:pPr>
            <a:r>
              <a:rPr lang="el-GR" sz="24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Στοιχεία εκδόσεων και εξοφλήσεων ομολόγων</a:t>
            </a:r>
            <a:endParaRPr lang="en-US" sz="24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800"/>
              </a:spcBef>
              <a:buBlip>
                <a:blip r:embed="rId3"/>
              </a:buBlip>
              <a:defRPr/>
            </a:pP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</a:rPr>
              <a:t>Όλες οι εκδόσεις καλύφθηκαν πλήρως</a:t>
            </a: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800"/>
              </a:spcBef>
              <a:buBlip>
                <a:blip r:embed="rId3"/>
              </a:buBlip>
              <a:defRPr/>
            </a:pPr>
            <a:r>
              <a:rPr lang="en-US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</a:rPr>
              <a:t>100% </a:t>
            </a: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</a:rPr>
              <a:t>του ετήσιου κουπονιού καταβλήθηκε έγκαιρα</a:t>
            </a: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800"/>
              </a:spcBef>
              <a:buBlip>
                <a:blip r:embed="rId3"/>
              </a:buBlip>
              <a:defRPr/>
            </a:pP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</a:rPr>
              <a:t>Δεν υπήρξαν αναδιαρθρώσεις ούτε καθυστερήσεις </a:t>
            </a: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800"/>
              </a:spcBef>
              <a:buBlip>
                <a:blip r:embed="rId3"/>
              </a:buBlip>
              <a:defRPr/>
            </a:pPr>
            <a:r>
              <a:rPr lang="el-GR" sz="2000" dirty="0">
                <a:solidFill>
                  <a:prstClr val="white"/>
                </a:solidFill>
                <a:latin typeface="Trebuchet MS" panose="020B0603020202020204" pitchFamily="34" charset="0"/>
                <a:ea typeface="Schibsted Grotesk" pitchFamily="34" charset="-122"/>
              </a:rPr>
              <a:t>Ισχυρή ομάδα επενδυτών με ιστορικό επανεπενδύσεων</a:t>
            </a: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1347334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ADB16-B3D4-4452-8987-1E70AAB50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Object 8">
            <a:extLst>
              <a:ext uri="{FF2B5EF4-FFF2-40B4-BE49-F238E27FC236}">
                <a16:creationId xmlns:a16="http://schemas.microsoft.com/office/drawing/2014/main" id="{0B180FC5-3215-46D1-BEEB-2E3DDB60FFF5}"/>
              </a:ext>
            </a:extLst>
          </p:cNvPr>
          <p:cNvSpPr/>
          <p:nvPr/>
        </p:nvSpPr>
        <p:spPr>
          <a:xfrm>
            <a:off x="5193237" y="1167384"/>
            <a:ext cx="6512987" cy="541852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Κουπόνι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5%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Σταθερό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Διάρκεια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5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Χρόνια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Μέγεθος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€5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εκατ.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Είδος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</a:t>
            </a:r>
            <a:r>
              <a:rPr kumimoji="0" lang="el-GR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Εξασφαλισμένο από Απαιτήσεις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Χρηματιστήριο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CSE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Βάση Επενδυτών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Λιανική</a:t>
            </a: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&amp;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Θεσμική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Χρήση Εσόδων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: </a:t>
            </a:r>
            <a:r>
              <a:rPr kumimoji="0" lang="el-GR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Ανάπτυξη Factoring, BNPL, Λιανικής και Εταιρικής Δανειοδότησης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Χρονοδιάγραμμα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l-GR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Έναρξη το Νοέμβριο του 2025 και Περίοδος Εγγραφής Έως τον Απρίλιο του 2026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Καταχώρηση </a:t>
            </a:r>
            <a:r>
              <a:rPr kumimoji="0" lang="en-GB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&amp; </a:t>
            </a:r>
            <a:r>
              <a:rPr kumimoji="0" lang="el-GR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Διακανονισμός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8A16BAF1-8AB0-4EEC-A6A5-241F5C2BB033}"/>
              </a:ext>
            </a:extLst>
          </p:cNvPr>
          <p:cNvSpPr/>
          <p:nvPr/>
        </p:nvSpPr>
        <p:spPr>
          <a:xfrm>
            <a:off x="5193238" y="426658"/>
            <a:ext cx="4851400" cy="4710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834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Νέο Επενδυτικό Προϊόν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BA33825A-881E-4BC4-B752-A458D980A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3238" y="1009693"/>
            <a:ext cx="38090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C120D7-EB69-4D1C-8DAD-689E47D1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t="1190" r="1235" b="19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8034B-3712-49D2-A79F-B7B6B8E7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21" b="11521"/>
          <a:stretch/>
        </p:blipFill>
        <p:spPr>
          <a:xfrm>
            <a:off x="416987" y="342900"/>
            <a:ext cx="4229101" cy="611509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E79D6694-69AB-44FD-8E13-04C759513013}"/>
              </a:ext>
            </a:extLst>
          </p:cNvPr>
          <p:cNvSpPr/>
          <p:nvPr/>
        </p:nvSpPr>
        <p:spPr>
          <a:xfrm>
            <a:off x="5193237" y="1773586"/>
            <a:ext cx="6703488" cy="43994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Επέκταση των ψηφιακών δανείων και των BNPL με αυτοματοποιημένη βαθμολόγηση και νέα εφαρμογή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Αύξηση εταιρικών δανείων 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μέσο ανάπτυξης νέων προϊόντων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Επιτάχυνση του </a:t>
            </a:r>
            <a:r>
              <a:rPr kumimoji="0" lang="el-GR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ψηφιακ</a:t>
            </a:r>
            <a:r>
              <a:rPr lang="el-GR" sz="2000" b="1" dirty="0" err="1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ού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μετασχηματισμού </a:t>
            </a:r>
            <a:r>
              <a:rPr kumimoji="0" lang="el-GR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και της ψηφιακής ενσωμάτωσης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Δημιουργία μακροπρόθεσμης σταθερότητας μέσω επαναλαμβανόμενων εκδόσεων ομολόγων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Εκσυγχρονισμός της εμπειρίας των πελατών και του </a:t>
            </a:r>
            <a:r>
              <a:rPr lang="en-US" sz="2000" b="1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rand </a:t>
            </a:r>
            <a:r>
              <a:rPr kumimoji="0" lang="el-G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της εταιρείας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000" b="1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Διατήρηση του ανθρώπινου χαρακτήρα της εξυπηρέτησης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97A29F4-29E0-4F78-B5FA-82152E5F5EE5}"/>
              </a:ext>
            </a:extLst>
          </p:cNvPr>
          <p:cNvSpPr/>
          <p:nvPr/>
        </p:nvSpPr>
        <p:spPr>
          <a:xfrm>
            <a:off x="5193238" y="565821"/>
            <a:ext cx="6401862" cy="48466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834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Μελλοντικοί Στόχοι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3" name="Object 1">
            <a:extLst>
              <a:ext uri="{FF2B5EF4-FFF2-40B4-BE49-F238E27FC236}">
                <a16:creationId xmlns:a16="http://schemas.microsoft.com/office/drawing/2014/main" id="{DB135AAC-76F8-4F17-A3D1-25D9C6E7D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3238" y="1193364"/>
            <a:ext cx="38090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6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DD132-4BED-4C4A-B4D8-A690C0F31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68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C120D7-EB69-4D1C-8DAD-689E47D12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t="1190" r="1235" b="19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08034B-3712-49D2-A79F-B7B6B8E7F1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3" b="1813"/>
          <a:stretch/>
        </p:blipFill>
        <p:spPr>
          <a:xfrm>
            <a:off x="416987" y="342900"/>
            <a:ext cx="4229101" cy="6115098"/>
          </a:xfrm>
          <a:prstGeom prst="roundRect">
            <a:avLst>
              <a:gd name="adj" fmla="val 10586"/>
            </a:avLst>
          </a:prstGeom>
          <a:ln w="15875">
            <a:solidFill>
              <a:schemeClr val="bg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1" name="Object 8">
            <a:extLst>
              <a:ext uri="{FF2B5EF4-FFF2-40B4-BE49-F238E27FC236}">
                <a16:creationId xmlns:a16="http://schemas.microsoft.com/office/drawing/2014/main" id="{E79D6694-69AB-44FD-8E13-04C759513013}"/>
              </a:ext>
            </a:extLst>
          </p:cNvPr>
          <p:cNvSpPr/>
          <p:nvPr/>
        </p:nvSpPr>
        <p:spPr>
          <a:xfrm>
            <a:off x="5193237" y="2169269"/>
            <a:ext cx="6862692" cy="42245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Ισχυρή </a:t>
            </a: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</a:t>
            </a:r>
            <a:r>
              <a:rPr kumimoji="0" lang="el-GR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εφαλαιακή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Βάση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Υγιής Ρευστότητα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Χαμηλή Μόχλευση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Χαμηλά Μη-Εξυπηρετούμενα Δάνεια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Καλά </a:t>
            </a: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ιαφοροποιημένο </a:t>
            </a: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αρτοφυλάκιο Δανείων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Χαρτοφυλάκιο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Factoring </a:t>
            </a: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Υ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ψηλής </a:t>
            </a: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πόδοσης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Σταθερή </a:t>
            </a: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ορεία Κερδών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Συντηρητική Πολιτική Ανάληψης Κινδύνων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l-GR" sz="24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Τεκμηριωμένη Ανθεκτικότητα σε Stress-Test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97A29F4-29E0-4F78-B5FA-82152E5F5EE5}"/>
              </a:ext>
            </a:extLst>
          </p:cNvPr>
          <p:cNvSpPr/>
          <p:nvPr/>
        </p:nvSpPr>
        <p:spPr>
          <a:xfrm>
            <a:off x="5193238" y="769026"/>
            <a:ext cx="6401862" cy="9761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834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+mn-cs"/>
              </a:rPr>
              <a:t>Χρηματοοικονομική Ισχύς και Προφίλ Κινδύνου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3" name="Object 1">
            <a:extLst>
              <a:ext uri="{FF2B5EF4-FFF2-40B4-BE49-F238E27FC236}">
                <a16:creationId xmlns:a16="http://schemas.microsoft.com/office/drawing/2014/main" id="{DB135AAC-76F8-4F17-A3D1-25D9C6E7D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93238" y="1934343"/>
            <a:ext cx="380905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6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CB43C4-5C02-4E71-ABC5-6C7AC28A0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84AA2-5C0B-4252-9763-2A61044F4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00" y="157014"/>
            <a:ext cx="3500582" cy="9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8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F2EB17-91DC-4795-9AB6-32D028169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86B96A-41D7-4E5C-8910-739729B5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6387" y="365832"/>
            <a:ext cx="6107414" cy="6107414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C2FAAC16-1176-4EB2-9BF1-6668A84E6E60}"/>
              </a:ext>
            </a:extLst>
          </p:cNvPr>
          <p:cNvSpPr/>
          <p:nvPr/>
        </p:nvSpPr>
        <p:spPr>
          <a:xfrm>
            <a:off x="6756401" y="457198"/>
            <a:ext cx="5147732" cy="5943601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spcBef>
                <a:spcPts val="974"/>
              </a:spcBef>
            </a:pPr>
            <a:r>
              <a:rPr lang="el-GR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Δάνεια για Επιχειρήσεις</a:t>
            </a:r>
            <a:endParaRPr lang="en-GB" sz="28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Δάνεια για Εξαγορές &amp; Συγχωνεύσεις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Υπεραναλήψεις &amp; Κεφάλαιο Κίνησης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Χρηματοδότηση Εμπορίου Εισαγωγών/Εξαγωγών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Δάνεια με Εγγύηση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Γέφυρα Χρηματοδότησης (Bridge </a:t>
            </a:r>
            <a:r>
              <a:rPr lang="el-GR" sz="2000" dirty="0" err="1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Loans</a:t>
            </a: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)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Εξατομικευμένα Δάνεια – </a:t>
            </a:r>
            <a:b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(Non-Traditional Loans)</a:t>
            </a:r>
            <a:br>
              <a:rPr lang="en-GB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endParaRPr lang="en-GB" sz="20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>
              <a:spcBef>
                <a:spcPts val="974"/>
              </a:spcBef>
            </a:pPr>
            <a:r>
              <a:rPr lang="el-GR" sz="28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Προσωπικά Δάνεια</a:t>
            </a:r>
            <a:endParaRPr lang="en-GB" sz="28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Καταναλωτικά Δάνεια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Δάνεια για Βελτίωση Κατοικίας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Δάνεια Ενοποίησης Οφειλών</a:t>
            </a:r>
          </a:p>
          <a:p>
            <a:pPr marL="342900" indent="-342900">
              <a:spcBef>
                <a:spcPts val="600"/>
              </a:spcBef>
              <a:buBlip>
                <a:blip r:embed="rId5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Δάνεια για Έκτακτα &amp; Απρόβλεπτα Έξοδα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FFFF0-31EC-350C-77E2-E016886E7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7393A4-8EB9-4C78-83B6-5E7FBF57E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C27A41BF-BE94-E648-27FA-55B4EB813AB7}"/>
              </a:ext>
            </a:extLst>
          </p:cNvPr>
          <p:cNvSpPr/>
          <p:nvPr/>
        </p:nvSpPr>
        <p:spPr>
          <a:xfrm>
            <a:off x="5059089" y="2031687"/>
            <a:ext cx="6934128" cy="447852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€25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Εκ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ατ. 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+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αρτοφυλάκιο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</a:t>
            </a:r>
            <a: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ανείων </a:t>
            </a:r>
            <a:br>
              <a:rPr kumimoji="0" lang="el-GR" sz="2200" b="1" i="0" u="none" strike="noStrike" kern="1200" cap="none" spc="0" normalizeH="0" baseline="0" noProof="0" dirty="0">
                <a:ln>
                  <a:noFill/>
                </a:ln>
                <a:solidFill>
                  <a:srgbClr val="03E7ED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kumimoji="0" lang="el-GR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για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Ι</a:t>
            </a:r>
            <a:r>
              <a:rPr kumimoji="0" lang="el-GR" sz="2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διώτες &amp; Επιχειρήσεις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€8 εκατ. </a:t>
            </a: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</a:rPr>
              <a:t>Νέα Δάνεια Ετησίως</a:t>
            </a:r>
            <a:endParaRPr lang="en-US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1000+</a:t>
            </a:r>
            <a:r>
              <a:rPr lang="en-US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Πελάτες Σήμερα</a:t>
            </a:r>
            <a:endParaRPr lang="en-US" sz="22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</a:rPr>
              <a:t>Χαρτοφυλάκιο Δανείων: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Αύξηση 56% από το 2018</a:t>
            </a:r>
            <a:endParaRPr lang="en-US" sz="22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</a:rPr>
              <a:t>Υπηρεσίες Δανεισμού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100% Online</a:t>
            </a: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r>
              <a:rPr lang="el-GR" sz="22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</a:rPr>
              <a:t>Στόχος για Δανειακό Χαρτοφυλάκιο </a:t>
            </a: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€50 εκατ.</a:t>
            </a:r>
            <a:br>
              <a:rPr lang="en-US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</a:br>
            <a:r>
              <a:rPr lang="el-GR" sz="2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Έως το 2030</a:t>
            </a:r>
            <a:endParaRPr lang="en-US" sz="22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endParaRPr lang="el-GR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endParaRPr lang="el-GR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 marL="342900" indent="-342900">
              <a:spcBef>
                <a:spcPts val="1200"/>
              </a:spcBef>
              <a:buBlip>
                <a:blip r:embed="rId4"/>
              </a:buBlip>
            </a:pPr>
            <a:endParaRPr lang="el-GR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</a:endParaRPr>
          </a:p>
          <a:p>
            <a:pPr>
              <a:spcBef>
                <a:spcPts val="1200"/>
              </a:spcBef>
            </a:pPr>
            <a:endParaRPr lang="el-GR" sz="22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</a:endParaRPr>
          </a:p>
        </p:txBody>
      </p:sp>
      <p:pic>
        <p:nvPicPr>
          <p:cNvPr id="12" name="Object 1">
            <a:extLst>
              <a:ext uri="{FF2B5EF4-FFF2-40B4-BE49-F238E27FC236}">
                <a16:creationId xmlns:a16="http://schemas.microsoft.com/office/drawing/2014/main" id="{94FE8EAE-BCA7-2B8D-416B-1789E5D7D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2341" y="1406743"/>
            <a:ext cx="380905" cy="47613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3CF0865F-4CC6-E99A-AD82-65E7A80E1371}"/>
              </a:ext>
            </a:extLst>
          </p:cNvPr>
          <p:cNvSpPr/>
          <p:nvPr/>
        </p:nvSpPr>
        <p:spPr>
          <a:xfrm>
            <a:off x="5072341" y="514636"/>
            <a:ext cx="6730816" cy="54080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834"/>
              </a:lnSpc>
              <a:spcBef>
                <a:spcPts val="11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3E7ED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73B4D-C811-838C-E39F-B2B5A7087031}"/>
              </a:ext>
            </a:extLst>
          </p:cNvPr>
          <p:cNvSpPr txBox="1"/>
          <p:nvPr/>
        </p:nvSpPr>
        <p:spPr>
          <a:xfrm>
            <a:off x="4979034" y="619909"/>
            <a:ext cx="6637577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34"/>
              </a:lnSpc>
              <a:spcBef>
                <a:spcPts val="1131"/>
              </a:spcBef>
            </a:pPr>
            <a:r>
              <a:rPr lang="el-GR" sz="32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</a:rPr>
              <a:t>Ισχυρό Δανειακό Χαρτοφυλάκιο</a:t>
            </a:r>
            <a:endParaRPr lang="en-US" sz="3200" b="1" dirty="0">
              <a:solidFill>
                <a:srgbClr val="03E7ED"/>
              </a:solidFill>
              <a:latin typeface="Trebuchet MS" panose="020B0603020202020204" pitchFamily="34" charset="0"/>
              <a:ea typeface="Schibsted Grotesk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4428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3472574-06FC-4C5F-A847-C60D6D97DA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" t="1190" r="1235" b="1918"/>
          <a:stretch/>
        </p:blipFill>
        <p:spPr>
          <a:xfrm flipV="1">
            <a:off x="1" y="-1"/>
            <a:ext cx="12192000" cy="68580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09495C06-CC1C-48CD-9B71-CDA1ACC9903C}"/>
              </a:ext>
            </a:extLst>
          </p:cNvPr>
          <p:cNvSpPr/>
          <p:nvPr/>
        </p:nvSpPr>
        <p:spPr>
          <a:xfrm>
            <a:off x="6648450" y="2329661"/>
            <a:ext cx="5187950" cy="383822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Μόνος Ανεξάρτητος Πάροχος</a:t>
            </a: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στην Κύπρο</a:t>
            </a:r>
            <a:endParaRPr lang="en-GB" sz="20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€20 εκατ.</a:t>
            </a:r>
            <a:r>
              <a:rPr lang="en-US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Ετήσια Προεξόφληση Τιμολογίων</a:t>
            </a:r>
            <a:r>
              <a:rPr lang="en-US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Μέσω </a:t>
            </a:r>
            <a:r>
              <a:rPr lang="el-GR" sz="2000" dirty="0" err="1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Factoring</a:t>
            </a:r>
            <a:endParaRPr lang="el-GR" sz="2000" dirty="0">
              <a:solidFill>
                <a:schemeClr val="bg1"/>
              </a:solidFill>
              <a:latin typeface="Trebuchet MS" panose="020B0603020202020204" pitchFamily="34" charset="0"/>
              <a:ea typeface="Schibsted Grotesk" pitchFamily="34" charset="-122"/>
              <a:cs typeface="Schibsted Grotesk" pitchFamily="34" charset="-120"/>
            </a:endParaRPr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Διεθνές Factoring </a:t>
            </a: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για Εξαγωγές</a:t>
            </a:r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Χρηματοδότηση σε 48 Ώρες</a:t>
            </a:r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Ασφαλισμένη Λύση Μέσω </a:t>
            </a: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Πιστωτικής Ασφάλισης</a:t>
            </a:r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Δεν Απαιτείται Εξασφάλιση </a:t>
            </a: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Ή Ενέχυρο</a:t>
            </a:r>
          </a:p>
          <a:p>
            <a:pPr marL="342900" indent="-342900">
              <a:spcBef>
                <a:spcPts val="4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Εξειδικευμένη </a:t>
            </a: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Διαδικτυακή Πλατφόρμα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A4FF64DE-2756-4EA3-9198-37B501D8D00B}"/>
              </a:ext>
            </a:extLst>
          </p:cNvPr>
          <p:cNvSpPr/>
          <p:nvPr/>
        </p:nvSpPr>
        <p:spPr>
          <a:xfrm>
            <a:off x="6648451" y="1158491"/>
            <a:ext cx="4476750" cy="78952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spcBef>
                <a:spcPts val="974"/>
              </a:spcBef>
              <a:buNone/>
            </a:pPr>
            <a:r>
              <a:rPr lang="el-GR" sz="36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Λύσεις </a:t>
            </a:r>
            <a:r>
              <a:rPr lang="en-US" sz="36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Factoring</a:t>
            </a:r>
            <a:endParaRPr lang="en-US" sz="1100" dirty="0">
              <a:solidFill>
                <a:srgbClr val="03E7ED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01F16-677E-453B-B718-5F8FC64E5E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47651" y="418030"/>
            <a:ext cx="6021940" cy="6021940"/>
          </a:xfrm>
          <a:prstGeom prst="rect">
            <a:avLst/>
          </a:prstGeom>
        </p:spPr>
      </p:pic>
      <p:pic>
        <p:nvPicPr>
          <p:cNvPr id="8" name="Object 1">
            <a:extLst>
              <a:ext uri="{FF2B5EF4-FFF2-40B4-BE49-F238E27FC236}">
                <a16:creationId xmlns:a16="http://schemas.microsoft.com/office/drawing/2014/main" id="{06A4E2DB-CECD-4ECB-B43E-832128D35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451" y="2037755"/>
            <a:ext cx="380905" cy="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84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C4436-8545-47AA-962B-53B82293B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64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16266-3F88-4B14-88B0-7F18B4749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371B788B-737B-41B5-928D-8F135CF0CF8D}"/>
              </a:ext>
            </a:extLst>
          </p:cNvPr>
          <p:cNvSpPr/>
          <p:nvPr/>
        </p:nvSpPr>
        <p:spPr>
          <a:xfrm>
            <a:off x="5531213" y="1221955"/>
            <a:ext cx="5332368" cy="1072149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buNone/>
            </a:pPr>
            <a:r>
              <a:rPr lang="el-GR" sz="36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Υπηρεσίες Μεταφοράς Χρημάτων </a:t>
            </a:r>
            <a:r>
              <a:rPr lang="en-US" sz="36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MoneyGram</a:t>
            </a:r>
            <a:endParaRPr lang="en-US" sz="1100" dirty="0">
              <a:solidFill>
                <a:srgbClr val="03E7ED"/>
              </a:solidFill>
              <a:latin typeface="Trebuchet MS" panose="020B0603020202020204" pitchFamily="34" charset="0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4D4B17-8AD3-4A22-81C9-F87BA4FDF469}"/>
              </a:ext>
            </a:extLst>
          </p:cNvPr>
          <p:cNvSpPr/>
          <p:nvPr/>
        </p:nvSpPr>
        <p:spPr>
          <a:xfrm>
            <a:off x="5531213" y="2922592"/>
            <a:ext cx="6315075" cy="24881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457200" indent="-457200">
              <a:spcBef>
                <a:spcPts val="974"/>
              </a:spcBef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Υπηρεσίες Μεταφοράς από το 2003</a:t>
            </a:r>
          </a:p>
          <a:p>
            <a:pPr marL="457200" indent="-457200">
              <a:spcBef>
                <a:spcPts val="974"/>
              </a:spcBef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Αδειοδοτημένη από την Κεντρική Τράπεζα </a:t>
            </a:r>
            <a:br>
              <a:rPr lang="en-US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</a:b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της Κύπρου</a:t>
            </a:r>
          </a:p>
          <a:p>
            <a:pPr marL="457200" indent="-457200">
              <a:spcBef>
                <a:spcPts val="974"/>
              </a:spcBef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60 σημεία</a:t>
            </a:r>
            <a:r>
              <a:rPr lang="en-US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Παγκυπρίως</a:t>
            </a:r>
          </a:p>
          <a:p>
            <a:pPr marL="457200" indent="-457200">
              <a:spcBef>
                <a:spcPts val="974"/>
              </a:spcBef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€165 εκατ. σε Μεταφορές την Τελευταία 3ετία</a:t>
            </a:r>
          </a:p>
          <a:p>
            <a:pPr marL="457200" indent="-457200">
              <a:spcBef>
                <a:spcPts val="974"/>
              </a:spcBef>
              <a:buBlip>
                <a:blip r:embed="rId4"/>
              </a:buBlip>
            </a:pPr>
            <a:r>
              <a:rPr lang="el-GR" sz="2000" b="1" dirty="0">
                <a:solidFill>
                  <a:srgbClr val="03E7ED"/>
                </a:solidFill>
                <a:latin typeface="Trebuchet MS" panose="020B0603020202020204" pitchFamily="34" charset="0"/>
                <a:ea typeface="Schibsted Grotesk" pitchFamily="34" charset="-122"/>
                <a:cs typeface="Schibsted Grotesk" pitchFamily="34" charset="-120"/>
              </a:rPr>
              <a:t>150 χιλιάδες + Συναλλαγές ανά Έτος</a:t>
            </a:r>
          </a:p>
        </p:txBody>
      </p:sp>
      <p:pic>
        <p:nvPicPr>
          <p:cNvPr id="6" name="Object 1">
            <a:extLst>
              <a:ext uri="{FF2B5EF4-FFF2-40B4-BE49-F238E27FC236}">
                <a16:creationId xmlns:a16="http://schemas.microsoft.com/office/drawing/2014/main" id="{365F956D-A3DB-4643-86D4-14679D779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1213" y="2560734"/>
            <a:ext cx="380905" cy="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2580</TotalTime>
  <Words>987</Words>
  <Application>Microsoft Office PowerPoint</Application>
  <PresentationFormat>Widescreen</PresentationFormat>
  <Paragraphs>177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Arial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Beautiful.ai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Series B Pitch Deck</dc:title>
  <dc:subject>Series B Pitch Deck</dc:subject>
  <dc:creator>xeni@braincubedigital.com</dc:creator>
  <cp:lastModifiedBy>Constantinos Servos</cp:lastModifiedBy>
  <cp:revision>94</cp:revision>
  <dcterms:created xsi:type="dcterms:W3CDTF">2025-03-09T15:56:44Z</dcterms:created>
  <dcterms:modified xsi:type="dcterms:W3CDTF">2025-12-01T12:36:20Z</dcterms:modified>
</cp:coreProperties>
</file>