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9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0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1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2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2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3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1" r:id="rId2"/>
    <p:sldId id="280" r:id="rId3"/>
    <p:sldId id="279" r:id="rId4"/>
    <p:sldId id="260" r:id="rId5"/>
    <p:sldId id="261" r:id="rId6"/>
    <p:sldId id="262" r:id="rId7"/>
    <p:sldId id="263" r:id="rId8"/>
    <p:sldId id="266" r:id="rId9"/>
    <p:sldId id="268" r:id="rId10"/>
    <p:sldId id="267" r:id="rId11"/>
    <p:sldId id="269" r:id="rId12"/>
    <p:sldId id="281" r:id="rId13"/>
    <p:sldId id="283" r:id="rId14"/>
    <p:sldId id="272" r:id="rId15"/>
    <p:sldId id="270" r:id="rId16"/>
    <p:sldId id="271" r:id="rId17"/>
    <p:sldId id="286" r:id="rId18"/>
    <p:sldId id="288" r:id="rId19"/>
    <p:sldId id="274" r:id="rId20"/>
    <p:sldId id="273" r:id="rId21"/>
    <p:sldId id="275" r:id="rId22"/>
    <p:sldId id="282" r:id="rId23"/>
    <p:sldId id="289" r:id="rId24"/>
    <p:sldId id="284" r:id="rId25"/>
    <p:sldId id="276" r:id="rId26"/>
    <p:sldId id="277" r:id="rId27"/>
    <p:sldId id="290" r:id="rId28"/>
  </p:sldIdLst>
  <p:sldSz cx="9144000" cy="6858000" type="screen4x3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 autoAdjust="0"/>
    <p:restoredTop sz="95084" autoAdjust="0"/>
  </p:normalViewPr>
  <p:slideViewPr>
    <p:cSldViewPr>
      <p:cViewPr varScale="1">
        <p:scale>
          <a:sx n="105" d="100"/>
          <a:sy n="105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754002624671916"/>
          <c:y val="0.12481189851268591"/>
          <c:w val="0.58380905511811021"/>
          <c:h val="0.8751881014873140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970-455D-8E31-98AC9F9196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970-455D-8E31-98AC9F9196E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970-455D-8E31-98AC9F9196E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970-455D-8E31-98AC9F9196E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970-455D-8E31-98AC9F9196EB}"/>
              </c:ext>
            </c:extLst>
          </c:dPt>
          <c:dLbls>
            <c:dLbl>
              <c:idx val="0"/>
              <c:layout>
                <c:manualLayout>
                  <c:x val="-0.11666666666666667"/>
                  <c:y val="-7.407407407407407E-2"/>
                </c:manualLayout>
              </c:layout>
              <c:tx>
                <c:rich>
                  <a:bodyPr/>
                  <a:lstStyle/>
                  <a:p>
                    <a:r>
                      <a:rPr lang="el-GR" baseline="0" dirty="0"/>
                      <a:t>Οχημάτων
</a:t>
                    </a:r>
                    <a:fld id="{6A22D54C-F157-4B4C-9F27-250C16E47CF5}" type="PERCENTAGE">
                      <a:rPr lang="en-US" baseline="0"/>
                      <a:pPr/>
                      <a:t>[PERCENTAGE]</a:t>
                    </a:fld>
                    <a:endParaRPr lang="el-GR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970-455D-8E31-98AC9F9196EB}"/>
                </c:ext>
              </c:extLst>
            </c:dLbl>
            <c:dLbl>
              <c:idx val="1"/>
              <c:layout>
                <c:manualLayout>
                  <c:x val="7.4999999999999997E-2"/>
                  <c:y val="-6.018518518518518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970-455D-8E31-98AC9F9196EB}"/>
                </c:ext>
              </c:extLst>
            </c:dLbl>
            <c:dLbl>
              <c:idx val="2"/>
              <c:layout>
                <c:manualLayout>
                  <c:x val="0.11388888888888879"/>
                  <c:y val="3.240740740740732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970-455D-8E31-98AC9F9196EB}"/>
                </c:ext>
              </c:extLst>
            </c:dLbl>
            <c:dLbl>
              <c:idx val="3"/>
              <c:layout>
                <c:manualLayout>
                  <c:x val="0.13333333333333333"/>
                  <c:y val="4.629629629629629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970-455D-8E31-98AC9F9196EB}"/>
                </c:ext>
              </c:extLst>
            </c:dLbl>
            <c:dLbl>
              <c:idx val="4"/>
              <c:layout>
                <c:manualLayout>
                  <c:x val="7.2222222222222215E-2"/>
                  <c:y val="5.555555555555555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970-455D-8E31-98AC9F9196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Sheet2!$B$3:$B$7</c:f>
              <c:strCache>
                <c:ptCount val="5"/>
                <c:pt idx="0">
                  <c:v>Οημάτων </c:v>
                </c:pt>
                <c:pt idx="1">
                  <c:v>Υγείας </c:v>
                </c:pt>
                <c:pt idx="2">
                  <c:v>Περιουσίας</c:v>
                </c:pt>
                <c:pt idx="3">
                  <c:v>Ευθύνης</c:v>
                </c:pt>
                <c:pt idx="4">
                  <c:v>Άλλοι </c:v>
                </c:pt>
              </c:strCache>
            </c:strRef>
          </c:cat>
          <c:val>
            <c:numRef>
              <c:f>Sheet2!$C$3:$C$7</c:f>
              <c:numCache>
                <c:formatCode>#,##0</c:formatCode>
                <c:ptCount val="5"/>
                <c:pt idx="0">
                  <c:v>16168.90796</c:v>
                </c:pt>
                <c:pt idx="1">
                  <c:v>2661.10448</c:v>
                </c:pt>
                <c:pt idx="2">
                  <c:v>4840.2438600000005</c:v>
                </c:pt>
                <c:pt idx="3">
                  <c:v>1350.38724</c:v>
                </c:pt>
                <c:pt idx="4">
                  <c:v>392.05826999999999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970-455D-8E31-98AC9F9196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D00C4A-2D9F-462B-B65F-CAC6B4025153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E"/>
        </a:p>
      </dgm:t>
    </dgm:pt>
    <dgm:pt modelId="{CC0527B4-F976-4060-A691-49DE020D79FB}">
      <dgm:prSet phldrT="[Text]" custT="1"/>
      <dgm:spPr/>
      <dgm:t>
        <a:bodyPr/>
        <a:lstStyle/>
        <a:p>
          <a:r>
            <a:rPr lang="el-GR" sz="3200" dirty="0"/>
            <a:t>1983</a:t>
          </a:r>
          <a:endParaRPr lang="en-IE" sz="3200" dirty="0"/>
        </a:p>
      </dgm:t>
    </dgm:pt>
    <dgm:pt modelId="{A008C699-D8DD-4FA1-AF08-466D3FCBBA32}" type="parTrans" cxnId="{A9F2D708-0173-49AB-A072-159910979FA5}">
      <dgm:prSet/>
      <dgm:spPr/>
      <dgm:t>
        <a:bodyPr/>
        <a:lstStyle/>
        <a:p>
          <a:endParaRPr lang="en-IE"/>
        </a:p>
      </dgm:t>
    </dgm:pt>
    <dgm:pt modelId="{BAE9D0BD-D19F-47E3-BAC3-D3C87ABCA4DB}" type="sibTrans" cxnId="{A9F2D708-0173-49AB-A072-159910979FA5}">
      <dgm:prSet/>
      <dgm:spPr/>
      <dgm:t>
        <a:bodyPr/>
        <a:lstStyle/>
        <a:p>
          <a:endParaRPr lang="en-IE"/>
        </a:p>
      </dgm:t>
    </dgm:pt>
    <dgm:pt modelId="{690C2E6A-FB6B-425B-A20D-0EA92F5279D5}">
      <dgm:prSet phldrT="[Text]" custT="1"/>
      <dgm:spPr/>
      <dgm:t>
        <a:bodyPr/>
        <a:lstStyle/>
        <a:p>
          <a:r>
            <a:rPr lang="el-GR" sz="1400" dirty="0"/>
            <a:t>Σύσταση ως ιδιωτική εταιρεία περιορισμένης ευθύνης</a:t>
          </a:r>
          <a:endParaRPr lang="en-IE" sz="1400" dirty="0"/>
        </a:p>
      </dgm:t>
    </dgm:pt>
    <dgm:pt modelId="{5E4609F5-7CC5-41F8-8FAF-1E6C2ABAB410}" type="parTrans" cxnId="{A0B0E2B7-F260-44BB-97EB-2E5FE44EC891}">
      <dgm:prSet/>
      <dgm:spPr/>
      <dgm:t>
        <a:bodyPr/>
        <a:lstStyle/>
        <a:p>
          <a:endParaRPr lang="en-IE"/>
        </a:p>
      </dgm:t>
    </dgm:pt>
    <dgm:pt modelId="{B3D02FA7-752E-40B4-9123-D3418EF8BD15}" type="sibTrans" cxnId="{A0B0E2B7-F260-44BB-97EB-2E5FE44EC891}">
      <dgm:prSet/>
      <dgm:spPr/>
      <dgm:t>
        <a:bodyPr/>
        <a:lstStyle/>
        <a:p>
          <a:endParaRPr lang="en-IE"/>
        </a:p>
      </dgm:t>
    </dgm:pt>
    <dgm:pt modelId="{8E966B63-1FC2-4EAF-90A7-265D8E3A1F5C}">
      <dgm:prSet phldrT="[Text]" custT="1"/>
      <dgm:spPr/>
      <dgm:t>
        <a:bodyPr/>
        <a:lstStyle/>
        <a:p>
          <a:r>
            <a:rPr lang="el-GR" sz="3200" dirty="0"/>
            <a:t>2000</a:t>
          </a:r>
          <a:endParaRPr lang="en-IE" sz="3200" dirty="0"/>
        </a:p>
      </dgm:t>
    </dgm:pt>
    <dgm:pt modelId="{A1EC3FA8-EE05-4A7B-B513-23A14827C51F}" type="parTrans" cxnId="{1951D337-22CC-4A1B-99A6-F46DED57648A}">
      <dgm:prSet/>
      <dgm:spPr/>
      <dgm:t>
        <a:bodyPr/>
        <a:lstStyle/>
        <a:p>
          <a:endParaRPr lang="en-IE"/>
        </a:p>
      </dgm:t>
    </dgm:pt>
    <dgm:pt modelId="{14BFBFBF-1CE6-4E73-A9DF-9A7A5702729A}" type="sibTrans" cxnId="{1951D337-22CC-4A1B-99A6-F46DED57648A}">
      <dgm:prSet/>
      <dgm:spPr/>
      <dgm:t>
        <a:bodyPr/>
        <a:lstStyle/>
        <a:p>
          <a:endParaRPr lang="en-IE"/>
        </a:p>
      </dgm:t>
    </dgm:pt>
    <dgm:pt modelId="{C3FA97D6-FE41-42AA-9F02-758B8EB952B8}">
      <dgm:prSet phldrT="[Text]" custT="1"/>
      <dgm:spPr/>
      <dgm:t>
        <a:bodyPr/>
        <a:lstStyle/>
        <a:p>
          <a:r>
            <a:rPr lang="el-GR" sz="1400" dirty="0"/>
            <a:t>Μετατροπή σε δημόσια εταιρεία</a:t>
          </a:r>
          <a:endParaRPr lang="en-IE" sz="1400" dirty="0"/>
        </a:p>
      </dgm:t>
    </dgm:pt>
    <dgm:pt modelId="{66771526-E7D8-4550-A894-7306FCA39CB4}" type="parTrans" cxnId="{024FDC0C-E97B-4EFE-B132-F02D7C75E567}">
      <dgm:prSet/>
      <dgm:spPr/>
      <dgm:t>
        <a:bodyPr/>
        <a:lstStyle/>
        <a:p>
          <a:endParaRPr lang="en-IE"/>
        </a:p>
      </dgm:t>
    </dgm:pt>
    <dgm:pt modelId="{65DF6629-6819-4D9C-859A-ECF587BF977F}" type="sibTrans" cxnId="{024FDC0C-E97B-4EFE-B132-F02D7C75E567}">
      <dgm:prSet/>
      <dgm:spPr/>
      <dgm:t>
        <a:bodyPr/>
        <a:lstStyle/>
        <a:p>
          <a:endParaRPr lang="en-IE"/>
        </a:p>
      </dgm:t>
    </dgm:pt>
    <dgm:pt modelId="{3F478C9D-B7C9-4435-9471-A15C4207CFEE}">
      <dgm:prSet custT="1"/>
      <dgm:spPr/>
      <dgm:t>
        <a:bodyPr/>
        <a:lstStyle/>
        <a:p>
          <a:r>
            <a:rPr lang="el-GR" sz="3200" dirty="0"/>
            <a:t>2005</a:t>
          </a:r>
          <a:endParaRPr lang="en-IE" sz="3200" dirty="0"/>
        </a:p>
      </dgm:t>
    </dgm:pt>
    <dgm:pt modelId="{72F5D856-5F81-47F8-A3CD-55FA42BF95AB}" type="sibTrans" cxnId="{1ADC87B7-3B60-4D6C-85D5-4EF2BC8C8A4A}">
      <dgm:prSet/>
      <dgm:spPr/>
      <dgm:t>
        <a:bodyPr/>
        <a:lstStyle/>
        <a:p>
          <a:endParaRPr lang="en-IE"/>
        </a:p>
      </dgm:t>
    </dgm:pt>
    <dgm:pt modelId="{8A59697E-2D5B-4DA5-80C2-B9A4877BFDC0}" type="parTrans" cxnId="{1ADC87B7-3B60-4D6C-85D5-4EF2BC8C8A4A}">
      <dgm:prSet/>
      <dgm:spPr/>
      <dgm:t>
        <a:bodyPr/>
        <a:lstStyle/>
        <a:p>
          <a:endParaRPr lang="en-IE"/>
        </a:p>
      </dgm:t>
    </dgm:pt>
    <dgm:pt modelId="{C788E6CB-6373-4D87-A341-0DC85186D941}">
      <dgm:prSet custT="1"/>
      <dgm:spPr/>
      <dgm:t>
        <a:bodyPr/>
        <a:lstStyle/>
        <a:p>
          <a:r>
            <a:rPr lang="el-GR" sz="3200" dirty="0"/>
            <a:t>2000</a:t>
          </a:r>
          <a:r>
            <a:rPr lang="el-GR" sz="3900" dirty="0"/>
            <a:t> </a:t>
          </a:r>
          <a:endParaRPr lang="en-IE" sz="3900" dirty="0"/>
        </a:p>
      </dgm:t>
    </dgm:pt>
    <dgm:pt modelId="{5221C41C-53EA-4D15-9F96-C2E94A2019C1}" type="sibTrans" cxnId="{03A72745-E70E-459C-99AB-30DE011E5D8F}">
      <dgm:prSet/>
      <dgm:spPr/>
      <dgm:t>
        <a:bodyPr/>
        <a:lstStyle/>
        <a:p>
          <a:endParaRPr lang="en-IE"/>
        </a:p>
      </dgm:t>
    </dgm:pt>
    <dgm:pt modelId="{2D717F1A-219B-4EDB-8541-D9B00BC2D755}" type="parTrans" cxnId="{03A72745-E70E-459C-99AB-30DE011E5D8F}">
      <dgm:prSet/>
      <dgm:spPr/>
      <dgm:t>
        <a:bodyPr/>
        <a:lstStyle/>
        <a:p>
          <a:endParaRPr lang="en-IE"/>
        </a:p>
      </dgm:t>
    </dgm:pt>
    <dgm:pt modelId="{0DC1443D-184F-4BBE-A343-4E40363BCB38}">
      <dgm:prSet/>
      <dgm:spPr/>
      <dgm:t>
        <a:bodyPr/>
        <a:lstStyle/>
        <a:p>
          <a:r>
            <a:rPr lang="el-GR" dirty="0"/>
            <a:t>Εισαγωγή στο Χρηματιστήριο Αξιών Κύπρου</a:t>
          </a:r>
          <a:endParaRPr lang="en-IE" dirty="0"/>
        </a:p>
      </dgm:t>
    </dgm:pt>
    <dgm:pt modelId="{4272C17B-969E-4B03-9AFD-666FED0F6B43}" type="parTrans" cxnId="{1ACC8E49-4BA9-4B8B-8170-35087D63D889}">
      <dgm:prSet/>
      <dgm:spPr/>
      <dgm:t>
        <a:bodyPr/>
        <a:lstStyle/>
        <a:p>
          <a:endParaRPr lang="en-IE"/>
        </a:p>
      </dgm:t>
    </dgm:pt>
    <dgm:pt modelId="{5CFE5F2A-12C9-4A83-BAE1-DE27D84E9E58}" type="sibTrans" cxnId="{1ACC8E49-4BA9-4B8B-8170-35087D63D889}">
      <dgm:prSet/>
      <dgm:spPr/>
      <dgm:t>
        <a:bodyPr/>
        <a:lstStyle/>
        <a:p>
          <a:endParaRPr lang="en-IE"/>
        </a:p>
      </dgm:t>
    </dgm:pt>
    <dgm:pt modelId="{BA8F067C-2445-4E33-BB97-4B8EBDBA714B}">
      <dgm:prSet custT="1"/>
      <dgm:spPr/>
      <dgm:t>
        <a:bodyPr/>
        <a:lstStyle/>
        <a:p>
          <a:r>
            <a:rPr lang="en-IE" sz="1400"/>
            <a:t>Αλλαγή ονόματος σε Atlantic Insurance Company Public Limited</a:t>
          </a:r>
          <a:endParaRPr lang="en-IE" sz="1300" dirty="0"/>
        </a:p>
      </dgm:t>
    </dgm:pt>
    <dgm:pt modelId="{5FB4B06C-1E8F-4999-93C3-598BF8553F04}" type="parTrans" cxnId="{D1213C18-0C6D-429E-953F-03EEE9F04FC3}">
      <dgm:prSet/>
      <dgm:spPr/>
      <dgm:t>
        <a:bodyPr/>
        <a:lstStyle/>
        <a:p>
          <a:endParaRPr lang="en-IE"/>
        </a:p>
      </dgm:t>
    </dgm:pt>
    <dgm:pt modelId="{6B72A713-1AC7-4FEF-94CC-9FFEF6C2B61F}" type="sibTrans" cxnId="{D1213C18-0C6D-429E-953F-03EEE9F04FC3}">
      <dgm:prSet/>
      <dgm:spPr/>
      <dgm:t>
        <a:bodyPr/>
        <a:lstStyle/>
        <a:p>
          <a:endParaRPr lang="en-IE"/>
        </a:p>
      </dgm:t>
    </dgm:pt>
    <dgm:pt modelId="{CD85C7A4-1208-4326-BDD3-63F475E0ABFB}">
      <dgm:prSet custT="1"/>
      <dgm:spPr/>
      <dgm:t>
        <a:bodyPr/>
        <a:lstStyle/>
        <a:p>
          <a:r>
            <a:rPr lang="el-GR" sz="3200" dirty="0"/>
            <a:t>2012</a:t>
          </a:r>
          <a:endParaRPr lang="en-IE" sz="3200" dirty="0"/>
        </a:p>
      </dgm:t>
    </dgm:pt>
    <dgm:pt modelId="{96AC7DE1-14B2-4841-B376-179D13379CC2}" type="parTrans" cxnId="{9EC7F72F-F2A0-4144-A067-491DC9FC7392}">
      <dgm:prSet/>
      <dgm:spPr/>
      <dgm:t>
        <a:bodyPr/>
        <a:lstStyle/>
        <a:p>
          <a:endParaRPr lang="en-IE"/>
        </a:p>
      </dgm:t>
    </dgm:pt>
    <dgm:pt modelId="{BD708E40-6563-4E12-B3D1-88E2FAAE0D3D}" type="sibTrans" cxnId="{9EC7F72F-F2A0-4144-A067-491DC9FC7392}">
      <dgm:prSet/>
      <dgm:spPr/>
      <dgm:t>
        <a:bodyPr/>
        <a:lstStyle/>
        <a:p>
          <a:endParaRPr lang="en-IE"/>
        </a:p>
      </dgm:t>
    </dgm:pt>
    <dgm:pt modelId="{9222A24A-A844-40D3-9299-21CD43E6F6E6}">
      <dgm:prSet custT="1"/>
      <dgm:spPr/>
      <dgm:t>
        <a:bodyPr/>
        <a:lstStyle/>
        <a:p>
          <a:r>
            <a:rPr lang="el-GR" sz="1400" dirty="0"/>
            <a:t>Πληρωμή της μεγαλύτερης  ασφαλιστικής αποζημίωσης που καταβλήθηκε ποτέ στην Κύπρο ύψους </a:t>
          </a:r>
          <a:r>
            <a:rPr lang="el-GR" sz="1400" dirty="0">
              <a:latin typeface="Calibri"/>
            </a:rPr>
            <a:t>€</a:t>
          </a:r>
          <a:r>
            <a:rPr lang="el-GR" sz="1400" dirty="0"/>
            <a:t>132 εκ. στην ΑΗΚ</a:t>
          </a:r>
          <a:endParaRPr lang="en-IE" sz="1400" dirty="0"/>
        </a:p>
      </dgm:t>
    </dgm:pt>
    <dgm:pt modelId="{4AA0BE6C-09F6-4DC5-BB45-2CB10960652E}" type="parTrans" cxnId="{7533A9C3-AE13-44A0-9374-6995D5789AE4}">
      <dgm:prSet/>
      <dgm:spPr/>
      <dgm:t>
        <a:bodyPr/>
        <a:lstStyle/>
        <a:p>
          <a:endParaRPr lang="en-IE"/>
        </a:p>
      </dgm:t>
    </dgm:pt>
    <dgm:pt modelId="{8A6DF278-0860-49B3-9477-5515523DAE07}" type="sibTrans" cxnId="{7533A9C3-AE13-44A0-9374-6995D5789AE4}">
      <dgm:prSet/>
      <dgm:spPr/>
      <dgm:t>
        <a:bodyPr/>
        <a:lstStyle/>
        <a:p>
          <a:endParaRPr lang="en-IE"/>
        </a:p>
      </dgm:t>
    </dgm:pt>
    <dgm:pt modelId="{00E4D630-77B8-4764-BE34-E4AF07C46CC0}" type="pres">
      <dgm:prSet presAssocID="{5BD00C4A-2D9F-462B-B65F-CAC6B4025153}" presName="Name0" presStyleCnt="0">
        <dgm:presLayoutVars>
          <dgm:dir/>
          <dgm:animLvl val="lvl"/>
          <dgm:resizeHandles val="exact"/>
        </dgm:presLayoutVars>
      </dgm:prSet>
      <dgm:spPr/>
    </dgm:pt>
    <dgm:pt modelId="{805CBA57-AB6B-40F0-9827-43831DED7EB7}" type="pres">
      <dgm:prSet presAssocID="{CC0527B4-F976-4060-A691-49DE020D79FB}" presName="linNode" presStyleCnt="0"/>
      <dgm:spPr/>
    </dgm:pt>
    <dgm:pt modelId="{325E51A3-8016-4141-B41D-AF2BD7809F9D}" type="pres">
      <dgm:prSet presAssocID="{CC0527B4-F976-4060-A691-49DE020D79FB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ADCDD1F8-F474-4032-974D-8F04515CF8AB}" type="pres">
      <dgm:prSet presAssocID="{CC0527B4-F976-4060-A691-49DE020D79FB}" presName="descendantText" presStyleLbl="alignAccFollowNode1" presStyleIdx="0" presStyleCnt="5">
        <dgm:presLayoutVars>
          <dgm:bulletEnabled val="1"/>
        </dgm:presLayoutVars>
      </dgm:prSet>
      <dgm:spPr/>
    </dgm:pt>
    <dgm:pt modelId="{169C6787-D7F4-4C08-A23A-7E9AB1BA8152}" type="pres">
      <dgm:prSet presAssocID="{BAE9D0BD-D19F-47E3-BAC3-D3C87ABCA4DB}" presName="sp" presStyleCnt="0"/>
      <dgm:spPr/>
    </dgm:pt>
    <dgm:pt modelId="{D44663BC-2929-4FA9-8F61-96C48016D2A4}" type="pres">
      <dgm:prSet presAssocID="{8E966B63-1FC2-4EAF-90A7-265D8E3A1F5C}" presName="linNode" presStyleCnt="0"/>
      <dgm:spPr/>
    </dgm:pt>
    <dgm:pt modelId="{ECB69915-DD92-42AD-9EAE-C0B3CEB8065B}" type="pres">
      <dgm:prSet presAssocID="{8E966B63-1FC2-4EAF-90A7-265D8E3A1F5C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575DACF8-B9A6-45AE-ADC6-712C7E1A056A}" type="pres">
      <dgm:prSet presAssocID="{8E966B63-1FC2-4EAF-90A7-265D8E3A1F5C}" presName="descendantText" presStyleLbl="alignAccFollowNode1" presStyleIdx="1" presStyleCnt="5">
        <dgm:presLayoutVars>
          <dgm:bulletEnabled val="1"/>
        </dgm:presLayoutVars>
      </dgm:prSet>
      <dgm:spPr/>
    </dgm:pt>
    <dgm:pt modelId="{E19C9AB4-ACC9-4374-9A31-3B2815D530AF}" type="pres">
      <dgm:prSet presAssocID="{14BFBFBF-1CE6-4E73-A9DF-9A7A5702729A}" presName="sp" presStyleCnt="0"/>
      <dgm:spPr/>
    </dgm:pt>
    <dgm:pt modelId="{CFB91E5E-13E6-4267-9C18-A11363B4C00A}" type="pres">
      <dgm:prSet presAssocID="{C788E6CB-6373-4D87-A341-0DC85186D941}" presName="linNode" presStyleCnt="0"/>
      <dgm:spPr/>
    </dgm:pt>
    <dgm:pt modelId="{E4C10C01-2626-4B35-B6C3-8085118143B4}" type="pres">
      <dgm:prSet presAssocID="{C788E6CB-6373-4D87-A341-0DC85186D941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8FE7362D-8CC8-42BA-93BA-2247B29E553E}" type="pres">
      <dgm:prSet presAssocID="{C788E6CB-6373-4D87-A341-0DC85186D941}" presName="descendantText" presStyleLbl="alignAccFollowNode1" presStyleIdx="2" presStyleCnt="5">
        <dgm:presLayoutVars>
          <dgm:bulletEnabled val="1"/>
        </dgm:presLayoutVars>
      </dgm:prSet>
      <dgm:spPr/>
    </dgm:pt>
    <dgm:pt modelId="{D3A03D32-6EDE-49FD-A831-E6E2A9E21138}" type="pres">
      <dgm:prSet presAssocID="{5221C41C-53EA-4D15-9F96-C2E94A2019C1}" presName="sp" presStyleCnt="0"/>
      <dgm:spPr/>
    </dgm:pt>
    <dgm:pt modelId="{6DAF1A46-FCFF-45B1-8D08-7968AED8ADE9}" type="pres">
      <dgm:prSet presAssocID="{3F478C9D-B7C9-4435-9471-A15C4207CFEE}" presName="linNode" presStyleCnt="0"/>
      <dgm:spPr/>
    </dgm:pt>
    <dgm:pt modelId="{1B390DF4-D100-448E-9226-74B244F3317E}" type="pres">
      <dgm:prSet presAssocID="{3F478C9D-B7C9-4435-9471-A15C4207CFEE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77A4B6D5-0E05-4EC6-A150-0E2AA241D087}" type="pres">
      <dgm:prSet presAssocID="{3F478C9D-B7C9-4435-9471-A15C4207CFEE}" presName="descendantText" presStyleLbl="alignAccFollowNode1" presStyleIdx="3" presStyleCnt="5">
        <dgm:presLayoutVars>
          <dgm:bulletEnabled val="1"/>
        </dgm:presLayoutVars>
      </dgm:prSet>
      <dgm:spPr/>
    </dgm:pt>
    <dgm:pt modelId="{6987E25C-310E-4FCA-88B4-D81645CA3E78}" type="pres">
      <dgm:prSet presAssocID="{72F5D856-5F81-47F8-A3CD-55FA42BF95AB}" presName="sp" presStyleCnt="0"/>
      <dgm:spPr/>
    </dgm:pt>
    <dgm:pt modelId="{EE7D72FD-122B-4B92-A87D-793357414A20}" type="pres">
      <dgm:prSet presAssocID="{CD85C7A4-1208-4326-BDD3-63F475E0ABFB}" presName="linNode" presStyleCnt="0"/>
      <dgm:spPr/>
    </dgm:pt>
    <dgm:pt modelId="{C3960731-59D6-4862-8542-067821C512E8}" type="pres">
      <dgm:prSet presAssocID="{CD85C7A4-1208-4326-BDD3-63F475E0ABFB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D8FA266D-A8D3-4AE8-9731-B3E7C412EC7B}" type="pres">
      <dgm:prSet presAssocID="{CD85C7A4-1208-4326-BDD3-63F475E0ABFB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A9F2D708-0173-49AB-A072-159910979FA5}" srcId="{5BD00C4A-2D9F-462B-B65F-CAC6B4025153}" destId="{CC0527B4-F976-4060-A691-49DE020D79FB}" srcOrd="0" destOrd="0" parTransId="{A008C699-D8DD-4FA1-AF08-466D3FCBBA32}" sibTransId="{BAE9D0BD-D19F-47E3-BAC3-D3C87ABCA4DB}"/>
    <dgm:cxn modelId="{024FDC0C-E97B-4EFE-B132-F02D7C75E567}" srcId="{8E966B63-1FC2-4EAF-90A7-265D8E3A1F5C}" destId="{C3FA97D6-FE41-42AA-9F02-758B8EB952B8}" srcOrd="0" destOrd="0" parTransId="{66771526-E7D8-4550-A894-7306FCA39CB4}" sibTransId="{65DF6629-6819-4D9C-859A-ECF587BF977F}"/>
    <dgm:cxn modelId="{D1213C18-0C6D-429E-953F-03EEE9F04FC3}" srcId="{3F478C9D-B7C9-4435-9471-A15C4207CFEE}" destId="{BA8F067C-2445-4E33-BB97-4B8EBDBA714B}" srcOrd="0" destOrd="0" parTransId="{5FB4B06C-1E8F-4999-93C3-598BF8553F04}" sibTransId="{6B72A713-1AC7-4FEF-94CC-9FFEF6C2B61F}"/>
    <dgm:cxn modelId="{9EC7F72F-F2A0-4144-A067-491DC9FC7392}" srcId="{5BD00C4A-2D9F-462B-B65F-CAC6B4025153}" destId="{CD85C7A4-1208-4326-BDD3-63F475E0ABFB}" srcOrd="4" destOrd="0" parTransId="{96AC7DE1-14B2-4841-B376-179D13379CC2}" sibTransId="{BD708E40-6563-4E12-B3D1-88E2FAAE0D3D}"/>
    <dgm:cxn modelId="{8489AC35-A378-4F58-BA96-2F4B5FCE99E1}" type="presOf" srcId="{0DC1443D-184F-4BBE-A343-4E40363BCB38}" destId="{8FE7362D-8CC8-42BA-93BA-2247B29E553E}" srcOrd="0" destOrd="0" presId="urn:microsoft.com/office/officeart/2005/8/layout/vList5"/>
    <dgm:cxn modelId="{1951D337-22CC-4A1B-99A6-F46DED57648A}" srcId="{5BD00C4A-2D9F-462B-B65F-CAC6B4025153}" destId="{8E966B63-1FC2-4EAF-90A7-265D8E3A1F5C}" srcOrd="1" destOrd="0" parTransId="{A1EC3FA8-EE05-4A7B-B513-23A14827C51F}" sibTransId="{14BFBFBF-1CE6-4E73-A9DF-9A7A5702729A}"/>
    <dgm:cxn modelId="{5E863238-F14E-4F89-98D5-95280590E5F6}" type="presOf" srcId="{3F478C9D-B7C9-4435-9471-A15C4207CFEE}" destId="{1B390DF4-D100-448E-9226-74B244F3317E}" srcOrd="0" destOrd="0" presId="urn:microsoft.com/office/officeart/2005/8/layout/vList5"/>
    <dgm:cxn modelId="{6102703D-5DDC-44C6-836D-EC36E41F76A9}" type="presOf" srcId="{BA8F067C-2445-4E33-BB97-4B8EBDBA714B}" destId="{77A4B6D5-0E05-4EC6-A150-0E2AA241D087}" srcOrd="0" destOrd="0" presId="urn:microsoft.com/office/officeart/2005/8/layout/vList5"/>
    <dgm:cxn modelId="{03A72745-E70E-459C-99AB-30DE011E5D8F}" srcId="{5BD00C4A-2D9F-462B-B65F-CAC6B4025153}" destId="{C788E6CB-6373-4D87-A341-0DC85186D941}" srcOrd="2" destOrd="0" parTransId="{2D717F1A-219B-4EDB-8541-D9B00BC2D755}" sibTransId="{5221C41C-53EA-4D15-9F96-C2E94A2019C1}"/>
    <dgm:cxn modelId="{1ACC8E49-4BA9-4B8B-8170-35087D63D889}" srcId="{C788E6CB-6373-4D87-A341-0DC85186D941}" destId="{0DC1443D-184F-4BBE-A343-4E40363BCB38}" srcOrd="0" destOrd="0" parTransId="{4272C17B-969E-4B03-9AFD-666FED0F6B43}" sibTransId="{5CFE5F2A-12C9-4A83-BAE1-DE27D84E9E58}"/>
    <dgm:cxn modelId="{F84E6C55-9972-45A3-BF61-70ECC2969C14}" type="presOf" srcId="{CD85C7A4-1208-4326-BDD3-63F475E0ABFB}" destId="{C3960731-59D6-4862-8542-067821C512E8}" srcOrd="0" destOrd="0" presId="urn:microsoft.com/office/officeart/2005/8/layout/vList5"/>
    <dgm:cxn modelId="{E0181F78-8D76-4984-B93F-CD44B09836CF}" type="presOf" srcId="{C788E6CB-6373-4D87-A341-0DC85186D941}" destId="{E4C10C01-2626-4B35-B6C3-8085118143B4}" srcOrd="0" destOrd="0" presId="urn:microsoft.com/office/officeart/2005/8/layout/vList5"/>
    <dgm:cxn modelId="{1D532E84-5923-429D-9346-D024E5C3A6FE}" type="presOf" srcId="{690C2E6A-FB6B-425B-A20D-0EA92F5279D5}" destId="{ADCDD1F8-F474-4032-974D-8F04515CF8AB}" srcOrd="0" destOrd="0" presId="urn:microsoft.com/office/officeart/2005/8/layout/vList5"/>
    <dgm:cxn modelId="{2846C999-1B29-4BB8-8239-17E2D78BE32E}" type="presOf" srcId="{5BD00C4A-2D9F-462B-B65F-CAC6B4025153}" destId="{00E4D630-77B8-4764-BE34-E4AF07C46CC0}" srcOrd="0" destOrd="0" presId="urn:microsoft.com/office/officeart/2005/8/layout/vList5"/>
    <dgm:cxn modelId="{698210AF-5EEC-4065-89B1-94208FF3551E}" type="presOf" srcId="{8E966B63-1FC2-4EAF-90A7-265D8E3A1F5C}" destId="{ECB69915-DD92-42AD-9EAE-C0B3CEB8065B}" srcOrd="0" destOrd="0" presId="urn:microsoft.com/office/officeart/2005/8/layout/vList5"/>
    <dgm:cxn modelId="{414B5AB2-2188-459F-BC8B-E4D7E8BDCA72}" type="presOf" srcId="{C3FA97D6-FE41-42AA-9F02-758B8EB952B8}" destId="{575DACF8-B9A6-45AE-ADC6-712C7E1A056A}" srcOrd="0" destOrd="0" presId="urn:microsoft.com/office/officeart/2005/8/layout/vList5"/>
    <dgm:cxn modelId="{1ADC87B7-3B60-4D6C-85D5-4EF2BC8C8A4A}" srcId="{5BD00C4A-2D9F-462B-B65F-CAC6B4025153}" destId="{3F478C9D-B7C9-4435-9471-A15C4207CFEE}" srcOrd="3" destOrd="0" parTransId="{8A59697E-2D5B-4DA5-80C2-B9A4877BFDC0}" sibTransId="{72F5D856-5F81-47F8-A3CD-55FA42BF95AB}"/>
    <dgm:cxn modelId="{A0B0E2B7-F260-44BB-97EB-2E5FE44EC891}" srcId="{CC0527B4-F976-4060-A691-49DE020D79FB}" destId="{690C2E6A-FB6B-425B-A20D-0EA92F5279D5}" srcOrd="0" destOrd="0" parTransId="{5E4609F5-7CC5-41F8-8FAF-1E6C2ABAB410}" sibTransId="{B3D02FA7-752E-40B4-9123-D3418EF8BD15}"/>
    <dgm:cxn modelId="{7533A9C3-AE13-44A0-9374-6995D5789AE4}" srcId="{CD85C7A4-1208-4326-BDD3-63F475E0ABFB}" destId="{9222A24A-A844-40D3-9299-21CD43E6F6E6}" srcOrd="0" destOrd="0" parTransId="{4AA0BE6C-09F6-4DC5-BB45-2CB10960652E}" sibTransId="{8A6DF278-0860-49B3-9477-5515523DAE07}"/>
    <dgm:cxn modelId="{AA123CD6-7F26-4979-A3C3-4B23540BF525}" type="presOf" srcId="{9222A24A-A844-40D3-9299-21CD43E6F6E6}" destId="{D8FA266D-A8D3-4AE8-9731-B3E7C412EC7B}" srcOrd="0" destOrd="0" presId="urn:microsoft.com/office/officeart/2005/8/layout/vList5"/>
    <dgm:cxn modelId="{CC962FE7-83D5-4A97-AE26-202170E9CB07}" type="presOf" srcId="{CC0527B4-F976-4060-A691-49DE020D79FB}" destId="{325E51A3-8016-4141-B41D-AF2BD7809F9D}" srcOrd="0" destOrd="0" presId="urn:microsoft.com/office/officeart/2005/8/layout/vList5"/>
    <dgm:cxn modelId="{08FA24CB-0FD9-46D8-ACEA-E11B9C87D782}" type="presParOf" srcId="{00E4D630-77B8-4764-BE34-E4AF07C46CC0}" destId="{805CBA57-AB6B-40F0-9827-43831DED7EB7}" srcOrd="0" destOrd="0" presId="urn:microsoft.com/office/officeart/2005/8/layout/vList5"/>
    <dgm:cxn modelId="{53E1FA1C-0299-4371-8C56-A6C3D96700DE}" type="presParOf" srcId="{805CBA57-AB6B-40F0-9827-43831DED7EB7}" destId="{325E51A3-8016-4141-B41D-AF2BD7809F9D}" srcOrd="0" destOrd="0" presId="urn:microsoft.com/office/officeart/2005/8/layout/vList5"/>
    <dgm:cxn modelId="{E023376A-0FFB-4AFF-A027-68E6005A9DDF}" type="presParOf" srcId="{805CBA57-AB6B-40F0-9827-43831DED7EB7}" destId="{ADCDD1F8-F474-4032-974D-8F04515CF8AB}" srcOrd="1" destOrd="0" presId="urn:microsoft.com/office/officeart/2005/8/layout/vList5"/>
    <dgm:cxn modelId="{1AD700B5-B59A-4870-89FF-541A7C2DEF21}" type="presParOf" srcId="{00E4D630-77B8-4764-BE34-E4AF07C46CC0}" destId="{169C6787-D7F4-4C08-A23A-7E9AB1BA8152}" srcOrd="1" destOrd="0" presId="urn:microsoft.com/office/officeart/2005/8/layout/vList5"/>
    <dgm:cxn modelId="{1366926B-4119-45C2-985D-1AB2CBF94DD5}" type="presParOf" srcId="{00E4D630-77B8-4764-BE34-E4AF07C46CC0}" destId="{D44663BC-2929-4FA9-8F61-96C48016D2A4}" srcOrd="2" destOrd="0" presId="urn:microsoft.com/office/officeart/2005/8/layout/vList5"/>
    <dgm:cxn modelId="{4E6CC82B-E616-46F6-98F3-1E041F1315DA}" type="presParOf" srcId="{D44663BC-2929-4FA9-8F61-96C48016D2A4}" destId="{ECB69915-DD92-42AD-9EAE-C0B3CEB8065B}" srcOrd="0" destOrd="0" presId="urn:microsoft.com/office/officeart/2005/8/layout/vList5"/>
    <dgm:cxn modelId="{C33697C9-DB8A-4CFE-9AFE-F8A57DF4A679}" type="presParOf" srcId="{D44663BC-2929-4FA9-8F61-96C48016D2A4}" destId="{575DACF8-B9A6-45AE-ADC6-712C7E1A056A}" srcOrd="1" destOrd="0" presId="urn:microsoft.com/office/officeart/2005/8/layout/vList5"/>
    <dgm:cxn modelId="{56A64878-A504-4AB8-B981-5FDF12358BF7}" type="presParOf" srcId="{00E4D630-77B8-4764-BE34-E4AF07C46CC0}" destId="{E19C9AB4-ACC9-4374-9A31-3B2815D530AF}" srcOrd="3" destOrd="0" presId="urn:microsoft.com/office/officeart/2005/8/layout/vList5"/>
    <dgm:cxn modelId="{3D549F91-9319-4414-84B9-26CA30119DD4}" type="presParOf" srcId="{00E4D630-77B8-4764-BE34-E4AF07C46CC0}" destId="{CFB91E5E-13E6-4267-9C18-A11363B4C00A}" srcOrd="4" destOrd="0" presId="urn:microsoft.com/office/officeart/2005/8/layout/vList5"/>
    <dgm:cxn modelId="{F4FFEBF7-0735-4CED-945C-B0061945941C}" type="presParOf" srcId="{CFB91E5E-13E6-4267-9C18-A11363B4C00A}" destId="{E4C10C01-2626-4B35-B6C3-8085118143B4}" srcOrd="0" destOrd="0" presId="urn:microsoft.com/office/officeart/2005/8/layout/vList5"/>
    <dgm:cxn modelId="{3334652C-70C0-4C32-9690-58DE07455941}" type="presParOf" srcId="{CFB91E5E-13E6-4267-9C18-A11363B4C00A}" destId="{8FE7362D-8CC8-42BA-93BA-2247B29E553E}" srcOrd="1" destOrd="0" presId="urn:microsoft.com/office/officeart/2005/8/layout/vList5"/>
    <dgm:cxn modelId="{144B8A59-50D9-4B9A-9BCD-6BE553B1ECD8}" type="presParOf" srcId="{00E4D630-77B8-4764-BE34-E4AF07C46CC0}" destId="{D3A03D32-6EDE-49FD-A831-E6E2A9E21138}" srcOrd="5" destOrd="0" presId="urn:microsoft.com/office/officeart/2005/8/layout/vList5"/>
    <dgm:cxn modelId="{D6EBE6CC-1959-4639-B098-AFF537E8B319}" type="presParOf" srcId="{00E4D630-77B8-4764-BE34-E4AF07C46CC0}" destId="{6DAF1A46-FCFF-45B1-8D08-7968AED8ADE9}" srcOrd="6" destOrd="0" presId="urn:microsoft.com/office/officeart/2005/8/layout/vList5"/>
    <dgm:cxn modelId="{A12998F0-746B-468D-A1FD-B92EDF1B0799}" type="presParOf" srcId="{6DAF1A46-FCFF-45B1-8D08-7968AED8ADE9}" destId="{1B390DF4-D100-448E-9226-74B244F3317E}" srcOrd="0" destOrd="0" presId="urn:microsoft.com/office/officeart/2005/8/layout/vList5"/>
    <dgm:cxn modelId="{FE8D4B5A-AAE8-443A-B2FE-431D137D6CD3}" type="presParOf" srcId="{6DAF1A46-FCFF-45B1-8D08-7968AED8ADE9}" destId="{77A4B6D5-0E05-4EC6-A150-0E2AA241D087}" srcOrd="1" destOrd="0" presId="urn:microsoft.com/office/officeart/2005/8/layout/vList5"/>
    <dgm:cxn modelId="{E4D7E565-F93D-4D7C-8374-0D5073AA4843}" type="presParOf" srcId="{00E4D630-77B8-4764-BE34-E4AF07C46CC0}" destId="{6987E25C-310E-4FCA-88B4-D81645CA3E78}" srcOrd="7" destOrd="0" presId="urn:microsoft.com/office/officeart/2005/8/layout/vList5"/>
    <dgm:cxn modelId="{E87DF7BD-302B-475C-B09B-BF5CCEB99DF0}" type="presParOf" srcId="{00E4D630-77B8-4764-BE34-E4AF07C46CC0}" destId="{EE7D72FD-122B-4B92-A87D-793357414A20}" srcOrd="8" destOrd="0" presId="urn:microsoft.com/office/officeart/2005/8/layout/vList5"/>
    <dgm:cxn modelId="{9A8FB0E0-7CFA-417A-A93A-68292F877271}" type="presParOf" srcId="{EE7D72FD-122B-4B92-A87D-793357414A20}" destId="{C3960731-59D6-4862-8542-067821C512E8}" srcOrd="0" destOrd="0" presId="urn:microsoft.com/office/officeart/2005/8/layout/vList5"/>
    <dgm:cxn modelId="{DD0C0C6C-D652-41E5-B66A-C694F8521370}" type="presParOf" srcId="{EE7D72FD-122B-4B92-A87D-793357414A20}" destId="{D8FA266D-A8D3-4AE8-9731-B3E7C412EC7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5F1FB86-A7D1-47FB-827F-50F8F6EB25A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AF70F037-6411-4CCB-9FBC-7DD39960BB68}">
      <dgm:prSet phldrT="[Text]" phldr="1"/>
      <dgm:spPr/>
      <dgm:t>
        <a:bodyPr/>
        <a:lstStyle/>
        <a:p>
          <a:endParaRPr lang="en-IE" dirty="0"/>
        </a:p>
      </dgm:t>
    </dgm:pt>
    <dgm:pt modelId="{BD0F850C-0EEF-4677-9039-BDDDCC6069DA}" type="parTrans" cxnId="{786A41F4-C733-4D66-9AC5-73E080003E05}">
      <dgm:prSet/>
      <dgm:spPr/>
      <dgm:t>
        <a:bodyPr/>
        <a:lstStyle/>
        <a:p>
          <a:endParaRPr lang="en-IE"/>
        </a:p>
      </dgm:t>
    </dgm:pt>
    <dgm:pt modelId="{C90C94A1-5763-4C83-A56D-588D9C2BD6AE}" type="sibTrans" cxnId="{786A41F4-C733-4D66-9AC5-73E080003E05}">
      <dgm:prSet/>
      <dgm:spPr/>
      <dgm:t>
        <a:bodyPr/>
        <a:lstStyle/>
        <a:p>
          <a:endParaRPr lang="en-IE"/>
        </a:p>
      </dgm:t>
    </dgm:pt>
    <dgm:pt modelId="{A335B4C2-E25D-4A3C-969C-2A5057195DC6}">
      <dgm:prSet phldrT="[Text]" phldr="1"/>
      <dgm:spPr/>
      <dgm:t>
        <a:bodyPr/>
        <a:lstStyle/>
        <a:p>
          <a:endParaRPr lang="en-IE" dirty="0"/>
        </a:p>
      </dgm:t>
    </dgm:pt>
    <dgm:pt modelId="{54DF94A8-AAEB-4B6E-A24B-DE3B7DF19B67}" type="parTrans" cxnId="{A0FC5F3B-E6FC-4E9E-B23A-3B6753F6C3FD}">
      <dgm:prSet/>
      <dgm:spPr/>
      <dgm:t>
        <a:bodyPr/>
        <a:lstStyle/>
        <a:p>
          <a:endParaRPr lang="en-IE"/>
        </a:p>
      </dgm:t>
    </dgm:pt>
    <dgm:pt modelId="{A1C81996-6388-4C2F-BE4A-50B6C58C897B}" type="sibTrans" cxnId="{A0FC5F3B-E6FC-4E9E-B23A-3B6753F6C3FD}">
      <dgm:prSet/>
      <dgm:spPr/>
      <dgm:t>
        <a:bodyPr/>
        <a:lstStyle/>
        <a:p>
          <a:endParaRPr lang="en-IE"/>
        </a:p>
      </dgm:t>
    </dgm:pt>
    <dgm:pt modelId="{FACBF2E9-E54A-43B6-B47A-9EA4428A106A}">
      <dgm:prSet phldrT="[Text]"/>
      <dgm:spPr/>
      <dgm:t>
        <a:bodyPr/>
        <a:lstStyle/>
        <a:p>
          <a:r>
            <a:rPr lang="el-GR" dirty="0"/>
            <a:t>Διαφοροποιημένο μοντέλο από την υπόλοιπη αγορά το οποίο βασίζεται στις </a:t>
          </a:r>
          <a:r>
            <a:rPr lang="el-GR" b="0" dirty="0"/>
            <a:t>απευθείας πωλήσεις ασφάλισης </a:t>
          </a:r>
          <a:r>
            <a:rPr lang="el-GR" dirty="0"/>
            <a:t>μέσω ιδιόκτητων γραφείων σε όλες τις πόλεις</a:t>
          </a:r>
          <a:endParaRPr lang="en-IE" dirty="0"/>
        </a:p>
      </dgm:t>
    </dgm:pt>
    <dgm:pt modelId="{A6B9A638-56F0-4BC2-A352-34B21E156E73}" type="sibTrans" cxnId="{75D564B1-7B40-4FF9-A8A6-13B6211E8AE5}">
      <dgm:prSet/>
      <dgm:spPr/>
      <dgm:t>
        <a:bodyPr/>
        <a:lstStyle/>
        <a:p>
          <a:endParaRPr lang="en-IE"/>
        </a:p>
      </dgm:t>
    </dgm:pt>
    <dgm:pt modelId="{A8F86847-FDFE-4D70-A83A-C2C8A87B8979}" type="parTrans" cxnId="{75D564B1-7B40-4FF9-A8A6-13B6211E8AE5}">
      <dgm:prSet/>
      <dgm:spPr/>
      <dgm:t>
        <a:bodyPr/>
        <a:lstStyle/>
        <a:p>
          <a:endParaRPr lang="en-IE"/>
        </a:p>
      </dgm:t>
    </dgm:pt>
    <dgm:pt modelId="{4222AB79-657A-45CD-A499-A7EC500FD3DB}">
      <dgm:prSet/>
      <dgm:spPr/>
      <dgm:t>
        <a:bodyPr/>
        <a:lstStyle/>
        <a:p>
          <a:r>
            <a:rPr lang="el-GR" dirty="0"/>
            <a:t>Ανθρωποκεντρική φιλοσοφία</a:t>
          </a:r>
          <a:r>
            <a:rPr lang="en-US" dirty="0"/>
            <a:t> </a:t>
          </a:r>
          <a:r>
            <a:rPr lang="el-GR" dirty="0"/>
            <a:t>-</a:t>
          </a:r>
          <a:r>
            <a:rPr lang="en-US" dirty="0"/>
            <a:t> </a:t>
          </a:r>
          <a:r>
            <a:rPr lang="el-GR" dirty="0"/>
            <a:t>Στενές προσωπικές σχέσεις</a:t>
          </a:r>
          <a:endParaRPr lang="en-IE" dirty="0"/>
        </a:p>
      </dgm:t>
    </dgm:pt>
    <dgm:pt modelId="{AF116DBC-B0D3-4D7E-A42C-8070FA5BC5C1}" type="parTrans" cxnId="{6AC9D51A-A704-453E-872E-57E6F8168624}">
      <dgm:prSet/>
      <dgm:spPr/>
      <dgm:t>
        <a:bodyPr/>
        <a:lstStyle/>
        <a:p>
          <a:endParaRPr lang="en-IE"/>
        </a:p>
      </dgm:t>
    </dgm:pt>
    <dgm:pt modelId="{45C70B21-C8FE-4C97-ACB6-9151C0A478EA}" type="sibTrans" cxnId="{6AC9D51A-A704-453E-872E-57E6F8168624}">
      <dgm:prSet/>
      <dgm:spPr/>
      <dgm:t>
        <a:bodyPr/>
        <a:lstStyle/>
        <a:p>
          <a:endParaRPr lang="en-IE"/>
        </a:p>
      </dgm:t>
    </dgm:pt>
    <dgm:pt modelId="{EBAE4E75-1434-4C1C-A1B2-8EC8BB06A59F}">
      <dgm:prSet/>
      <dgm:spPr/>
      <dgm:t>
        <a:bodyPr/>
        <a:lstStyle/>
        <a:p>
          <a:endParaRPr lang="en-IE" dirty="0"/>
        </a:p>
      </dgm:t>
    </dgm:pt>
    <dgm:pt modelId="{39E2D7FE-AE51-45DB-9F5D-6A0DEE34DD5B}" type="parTrans" cxnId="{56E35162-2F31-422E-AA67-FEB7C56C9FAE}">
      <dgm:prSet/>
      <dgm:spPr/>
      <dgm:t>
        <a:bodyPr/>
        <a:lstStyle/>
        <a:p>
          <a:endParaRPr lang="en-IE"/>
        </a:p>
      </dgm:t>
    </dgm:pt>
    <dgm:pt modelId="{7BF09A6F-6169-4F65-ABDB-DA109D54153B}" type="sibTrans" cxnId="{56E35162-2F31-422E-AA67-FEB7C56C9FAE}">
      <dgm:prSet/>
      <dgm:spPr/>
      <dgm:t>
        <a:bodyPr/>
        <a:lstStyle/>
        <a:p>
          <a:endParaRPr lang="en-IE"/>
        </a:p>
      </dgm:t>
    </dgm:pt>
    <dgm:pt modelId="{46AF8835-8205-4442-89FF-7B91B6B5D801}">
      <dgm:prSet/>
      <dgm:spPr/>
      <dgm:t>
        <a:bodyPr/>
        <a:lstStyle/>
        <a:p>
          <a:r>
            <a:rPr lang="el-GR" dirty="0"/>
            <a:t>Άρτια καταρτισμένο προσωπικό</a:t>
          </a:r>
          <a:r>
            <a:rPr lang="en-US" dirty="0"/>
            <a:t> </a:t>
          </a:r>
          <a:r>
            <a:rPr lang="el-GR" dirty="0"/>
            <a:t>-</a:t>
          </a:r>
          <a:r>
            <a:rPr lang="en-US" dirty="0"/>
            <a:t> </a:t>
          </a:r>
          <a:r>
            <a:rPr lang="el-GR" dirty="0"/>
            <a:t>Υψηλό επίπεδο άμεσης και αξιόπιστης εξυπηρέτησης</a:t>
          </a:r>
          <a:endParaRPr lang="en-IE" dirty="0"/>
        </a:p>
      </dgm:t>
    </dgm:pt>
    <dgm:pt modelId="{D1FE0386-A4F1-40B7-91E5-CF0E233563A1}" type="parTrans" cxnId="{C72E41CA-3B80-45D9-9734-97A6F4ABBEA2}">
      <dgm:prSet/>
      <dgm:spPr/>
      <dgm:t>
        <a:bodyPr/>
        <a:lstStyle/>
        <a:p>
          <a:endParaRPr lang="en-IE"/>
        </a:p>
      </dgm:t>
    </dgm:pt>
    <dgm:pt modelId="{4E2B85EC-44D6-4D53-96F0-09AE22E6FBE8}" type="sibTrans" cxnId="{C72E41CA-3B80-45D9-9734-97A6F4ABBEA2}">
      <dgm:prSet/>
      <dgm:spPr/>
      <dgm:t>
        <a:bodyPr/>
        <a:lstStyle/>
        <a:p>
          <a:endParaRPr lang="en-IE"/>
        </a:p>
      </dgm:t>
    </dgm:pt>
    <dgm:pt modelId="{61DC7135-0ABA-4618-B972-A2B25A710EFC}" type="pres">
      <dgm:prSet presAssocID="{45F1FB86-A7D1-47FB-827F-50F8F6EB25AF}" presName="linearFlow" presStyleCnt="0">
        <dgm:presLayoutVars>
          <dgm:dir/>
          <dgm:animLvl val="lvl"/>
          <dgm:resizeHandles val="exact"/>
        </dgm:presLayoutVars>
      </dgm:prSet>
      <dgm:spPr/>
    </dgm:pt>
    <dgm:pt modelId="{EE046C15-014C-4A37-898B-DB9190F18835}" type="pres">
      <dgm:prSet presAssocID="{AF70F037-6411-4CCB-9FBC-7DD39960BB68}" presName="composite" presStyleCnt="0"/>
      <dgm:spPr/>
    </dgm:pt>
    <dgm:pt modelId="{0AB1C0A0-8DD4-49C8-833C-FE23414946E2}" type="pres">
      <dgm:prSet presAssocID="{AF70F037-6411-4CCB-9FBC-7DD39960BB6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44B39DB-7CDE-43D1-9C00-E5B060DA4A43}" type="pres">
      <dgm:prSet presAssocID="{AF70F037-6411-4CCB-9FBC-7DD39960BB68}" presName="descendantText" presStyleLbl="alignAcc1" presStyleIdx="0" presStyleCnt="3">
        <dgm:presLayoutVars>
          <dgm:bulletEnabled val="1"/>
        </dgm:presLayoutVars>
      </dgm:prSet>
      <dgm:spPr/>
    </dgm:pt>
    <dgm:pt modelId="{21612E71-AFB4-463F-8F03-8B36786E18EE}" type="pres">
      <dgm:prSet presAssocID="{C90C94A1-5763-4C83-A56D-588D9C2BD6AE}" presName="sp" presStyleCnt="0"/>
      <dgm:spPr/>
    </dgm:pt>
    <dgm:pt modelId="{B1F7DE87-44DB-4798-8988-DC6E516DCBA8}" type="pres">
      <dgm:prSet presAssocID="{A335B4C2-E25D-4A3C-969C-2A5057195DC6}" presName="composite" presStyleCnt="0"/>
      <dgm:spPr/>
    </dgm:pt>
    <dgm:pt modelId="{6C281C43-3111-456B-937F-D4A940B3A9AB}" type="pres">
      <dgm:prSet presAssocID="{A335B4C2-E25D-4A3C-969C-2A5057195DC6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283AB680-4A69-4D6D-B38F-4F51CD18EF55}" type="pres">
      <dgm:prSet presAssocID="{A335B4C2-E25D-4A3C-969C-2A5057195DC6}" presName="descendantText" presStyleLbl="alignAcc1" presStyleIdx="1" presStyleCnt="3">
        <dgm:presLayoutVars>
          <dgm:bulletEnabled val="1"/>
        </dgm:presLayoutVars>
      </dgm:prSet>
      <dgm:spPr/>
    </dgm:pt>
    <dgm:pt modelId="{B39DED46-28CE-4ACF-A415-45872B6D73AD}" type="pres">
      <dgm:prSet presAssocID="{A1C81996-6388-4C2F-BE4A-50B6C58C897B}" presName="sp" presStyleCnt="0"/>
      <dgm:spPr/>
    </dgm:pt>
    <dgm:pt modelId="{A82FE6B2-D2F5-4CA0-A595-80B1E13AFA29}" type="pres">
      <dgm:prSet presAssocID="{EBAE4E75-1434-4C1C-A1B2-8EC8BB06A59F}" presName="composite" presStyleCnt="0"/>
      <dgm:spPr/>
    </dgm:pt>
    <dgm:pt modelId="{13CC059D-5CE8-4793-9DCD-14870867B718}" type="pres">
      <dgm:prSet presAssocID="{EBAE4E75-1434-4C1C-A1B2-8EC8BB06A59F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40E3A133-01B0-4EB0-8FB9-AD1DB7272BCF}" type="pres">
      <dgm:prSet presAssocID="{EBAE4E75-1434-4C1C-A1B2-8EC8BB06A59F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90CBD403-F475-4C27-AD15-34CF15B27202}" type="presOf" srcId="{EBAE4E75-1434-4C1C-A1B2-8EC8BB06A59F}" destId="{13CC059D-5CE8-4793-9DCD-14870867B718}" srcOrd="0" destOrd="0" presId="urn:microsoft.com/office/officeart/2005/8/layout/chevron2"/>
    <dgm:cxn modelId="{6AC9D51A-A704-453E-872E-57E6F8168624}" srcId="{A335B4C2-E25D-4A3C-969C-2A5057195DC6}" destId="{4222AB79-657A-45CD-A499-A7EC500FD3DB}" srcOrd="0" destOrd="0" parTransId="{AF116DBC-B0D3-4D7E-A42C-8070FA5BC5C1}" sibTransId="{45C70B21-C8FE-4C97-ACB6-9151C0A478EA}"/>
    <dgm:cxn modelId="{D0A4541C-1264-4517-82D1-3F2A68DA95CB}" type="presOf" srcId="{FACBF2E9-E54A-43B6-B47A-9EA4428A106A}" destId="{D44B39DB-7CDE-43D1-9C00-E5B060DA4A43}" srcOrd="0" destOrd="0" presId="urn:microsoft.com/office/officeart/2005/8/layout/chevron2"/>
    <dgm:cxn modelId="{D0541E2E-6DFB-4ECA-9BEC-FC148F1BCC27}" type="presOf" srcId="{AF70F037-6411-4CCB-9FBC-7DD39960BB68}" destId="{0AB1C0A0-8DD4-49C8-833C-FE23414946E2}" srcOrd="0" destOrd="0" presId="urn:microsoft.com/office/officeart/2005/8/layout/chevron2"/>
    <dgm:cxn modelId="{A0FC5F3B-E6FC-4E9E-B23A-3B6753F6C3FD}" srcId="{45F1FB86-A7D1-47FB-827F-50F8F6EB25AF}" destId="{A335B4C2-E25D-4A3C-969C-2A5057195DC6}" srcOrd="1" destOrd="0" parTransId="{54DF94A8-AAEB-4B6E-A24B-DE3B7DF19B67}" sibTransId="{A1C81996-6388-4C2F-BE4A-50B6C58C897B}"/>
    <dgm:cxn modelId="{144C5C5F-4447-4C81-8F5E-6B9D85D34A5B}" type="presOf" srcId="{46AF8835-8205-4442-89FF-7B91B6B5D801}" destId="{40E3A133-01B0-4EB0-8FB9-AD1DB7272BCF}" srcOrd="0" destOrd="0" presId="urn:microsoft.com/office/officeart/2005/8/layout/chevron2"/>
    <dgm:cxn modelId="{BA707A61-08C8-417F-8FBF-AD1E55E44408}" type="presOf" srcId="{45F1FB86-A7D1-47FB-827F-50F8F6EB25AF}" destId="{61DC7135-0ABA-4618-B972-A2B25A710EFC}" srcOrd="0" destOrd="0" presId="urn:microsoft.com/office/officeart/2005/8/layout/chevron2"/>
    <dgm:cxn modelId="{56E35162-2F31-422E-AA67-FEB7C56C9FAE}" srcId="{45F1FB86-A7D1-47FB-827F-50F8F6EB25AF}" destId="{EBAE4E75-1434-4C1C-A1B2-8EC8BB06A59F}" srcOrd="2" destOrd="0" parTransId="{39E2D7FE-AE51-45DB-9F5D-6A0DEE34DD5B}" sibTransId="{7BF09A6F-6169-4F65-ABDB-DA109D54153B}"/>
    <dgm:cxn modelId="{25B94BA0-A49E-4D68-B273-DC63FDEDEBC2}" type="presOf" srcId="{4222AB79-657A-45CD-A499-A7EC500FD3DB}" destId="{283AB680-4A69-4D6D-B38F-4F51CD18EF55}" srcOrd="0" destOrd="0" presId="urn:microsoft.com/office/officeart/2005/8/layout/chevron2"/>
    <dgm:cxn modelId="{AD6D5EA3-DC6A-4BF2-BD59-7B2EB4EB4477}" type="presOf" srcId="{A335B4C2-E25D-4A3C-969C-2A5057195DC6}" destId="{6C281C43-3111-456B-937F-D4A940B3A9AB}" srcOrd="0" destOrd="0" presId="urn:microsoft.com/office/officeart/2005/8/layout/chevron2"/>
    <dgm:cxn modelId="{75D564B1-7B40-4FF9-A8A6-13B6211E8AE5}" srcId="{AF70F037-6411-4CCB-9FBC-7DD39960BB68}" destId="{FACBF2E9-E54A-43B6-B47A-9EA4428A106A}" srcOrd="0" destOrd="0" parTransId="{A8F86847-FDFE-4D70-A83A-C2C8A87B8979}" sibTransId="{A6B9A638-56F0-4BC2-A352-34B21E156E73}"/>
    <dgm:cxn modelId="{C72E41CA-3B80-45D9-9734-97A6F4ABBEA2}" srcId="{EBAE4E75-1434-4C1C-A1B2-8EC8BB06A59F}" destId="{46AF8835-8205-4442-89FF-7B91B6B5D801}" srcOrd="0" destOrd="0" parTransId="{D1FE0386-A4F1-40B7-91E5-CF0E233563A1}" sibTransId="{4E2B85EC-44D6-4D53-96F0-09AE22E6FBE8}"/>
    <dgm:cxn modelId="{786A41F4-C733-4D66-9AC5-73E080003E05}" srcId="{45F1FB86-A7D1-47FB-827F-50F8F6EB25AF}" destId="{AF70F037-6411-4CCB-9FBC-7DD39960BB68}" srcOrd="0" destOrd="0" parTransId="{BD0F850C-0EEF-4677-9039-BDDDCC6069DA}" sibTransId="{C90C94A1-5763-4C83-A56D-588D9C2BD6AE}"/>
    <dgm:cxn modelId="{E7FD3EA3-F1CE-46BD-9DB9-E6B1BDB893F8}" type="presParOf" srcId="{61DC7135-0ABA-4618-B972-A2B25A710EFC}" destId="{EE046C15-014C-4A37-898B-DB9190F18835}" srcOrd="0" destOrd="0" presId="urn:microsoft.com/office/officeart/2005/8/layout/chevron2"/>
    <dgm:cxn modelId="{B38C4B07-0AD3-42A3-941C-64D7B74E943A}" type="presParOf" srcId="{EE046C15-014C-4A37-898B-DB9190F18835}" destId="{0AB1C0A0-8DD4-49C8-833C-FE23414946E2}" srcOrd="0" destOrd="0" presId="urn:microsoft.com/office/officeart/2005/8/layout/chevron2"/>
    <dgm:cxn modelId="{321D2D74-EB77-4ED2-BCEC-CFB4606CA7C3}" type="presParOf" srcId="{EE046C15-014C-4A37-898B-DB9190F18835}" destId="{D44B39DB-7CDE-43D1-9C00-E5B060DA4A43}" srcOrd="1" destOrd="0" presId="urn:microsoft.com/office/officeart/2005/8/layout/chevron2"/>
    <dgm:cxn modelId="{6FB66482-205A-4ADC-BBDA-8CD6DE8E8BB5}" type="presParOf" srcId="{61DC7135-0ABA-4618-B972-A2B25A710EFC}" destId="{21612E71-AFB4-463F-8F03-8B36786E18EE}" srcOrd="1" destOrd="0" presId="urn:microsoft.com/office/officeart/2005/8/layout/chevron2"/>
    <dgm:cxn modelId="{C87C50EB-42B7-430C-951F-A0420C1282B3}" type="presParOf" srcId="{61DC7135-0ABA-4618-B972-A2B25A710EFC}" destId="{B1F7DE87-44DB-4798-8988-DC6E516DCBA8}" srcOrd="2" destOrd="0" presId="urn:microsoft.com/office/officeart/2005/8/layout/chevron2"/>
    <dgm:cxn modelId="{E74C768E-8391-4976-B9C1-21DC3723CCA1}" type="presParOf" srcId="{B1F7DE87-44DB-4798-8988-DC6E516DCBA8}" destId="{6C281C43-3111-456B-937F-D4A940B3A9AB}" srcOrd="0" destOrd="0" presId="urn:microsoft.com/office/officeart/2005/8/layout/chevron2"/>
    <dgm:cxn modelId="{00BDA79A-FA49-4FDF-9B5A-36EBA041420B}" type="presParOf" srcId="{B1F7DE87-44DB-4798-8988-DC6E516DCBA8}" destId="{283AB680-4A69-4D6D-B38F-4F51CD18EF55}" srcOrd="1" destOrd="0" presId="urn:microsoft.com/office/officeart/2005/8/layout/chevron2"/>
    <dgm:cxn modelId="{69377297-F5BF-4513-98E8-EAE811D4E2E3}" type="presParOf" srcId="{61DC7135-0ABA-4618-B972-A2B25A710EFC}" destId="{B39DED46-28CE-4ACF-A415-45872B6D73AD}" srcOrd="3" destOrd="0" presId="urn:microsoft.com/office/officeart/2005/8/layout/chevron2"/>
    <dgm:cxn modelId="{BE913009-621D-42C6-B955-961D846AE068}" type="presParOf" srcId="{61DC7135-0ABA-4618-B972-A2B25A710EFC}" destId="{A82FE6B2-D2F5-4CA0-A595-80B1E13AFA29}" srcOrd="4" destOrd="0" presId="urn:microsoft.com/office/officeart/2005/8/layout/chevron2"/>
    <dgm:cxn modelId="{77588F1D-17D0-46D6-89AF-1DE1C04F168A}" type="presParOf" srcId="{A82FE6B2-D2F5-4CA0-A595-80B1E13AFA29}" destId="{13CC059D-5CE8-4793-9DCD-14870867B718}" srcOrd="0" destOrd="0" presId="urn:microsoft.com/office/officeart/2005/8/layout/chevron2"/>
    <dgm:cxn modelId="{EC1965C3-219B-41E8-A482-FED785130666}" type="presParOf" srcId="{A82FE6B2-D2F5-4CA0-A595-80B1E13AFA29}" destId="{40E3A133-01B0-4EB0-8FB9-AD1DB7272BC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79841F7-46DA-4C47-BB84-306F359A4D3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38EB7BB1-C3E8-43D0-A2CE-7680DADE62D6}">
      <dgm:prSet phldrT="[Text]" custT="1"/>
      <dgm:spPr/>
      <dgm:t>
        <a:bodyPr/>
        <a:lstStyle/>
        <a:p>
          <a:r>
            <a:rPr lang="el-GR" sz="1400" dirty="0"/>
            <a:t>Χαμηλότερες προμήθειες </a:t>
          </a:r>
          <a:r>
            <a:rPr lang="en-US" sz="1400" dirty="0"/>
            <a:t>(</a:t>
          </a:r>
          <a:r>
            <a:rPr lang="el-GR" sz="1400" dirty="0"/>
            <a:t>Ποσοστό </a:t>
          </a:r>
          <a:r>
            <a:rPr lang="en-US" sz="1400" dirty="0"/>
            <a:t>6</a:t>
          </a:r>
          <a:r>
            <a:rPr lang="el-GR" sz="1400" dirty="0"/>
            <a:t>,</a:t>
          </a:r>
          <a:r>
            <a:rPr lang="en-US" sz="1400" dirty="0"/>
            <a:t>2</a:t>
          </a:r>
          <a:r>
            <a:rPr lang="el-GR" sz="1400" dirty="0"/>
            <a:t>% αντί 2</a:t>
          </a:r>
          <a:r>
            <a:rPr lang="en-US" sz="1400" dirty="0"/>
            <a:t>1</a:t>
          </a:r>
          <a:r>
            <a:rPr lang="el-GR" sz="1400" dirty="0"/>
            <a:t>,</a:t>
          </a:r>
          <a:r>
            <a:rPr lang="en-US" sz="1400" dirty="0"/>
            <a:t>1</a:t>
          </a:r>
          <a:r>
            <a:rPr lang="el-GR" sz="1400" dirty="0"/>
            <a:t>%)</a:t>
          </a:r>
          <a:endParaRPr lang="en-IE" sz="1400" dirty="0"/>
        </a:p>
      </dgm:t>
    </dgm:pt>
    <dgm:pt modelId="{0F8A2214-ED0E-485A-AC8A-0B98122CB466}" type="parTrans" cxnId="{B4F1FFEB-4586-4C7E-B9C8-F9BF96D4B478}">
      <dgm:prSet/>
      <dgm:spPr/>
      <dgm:t>
        <a:bodyPr/>
        <a:lstStyle/>
        <a:p>
          <a:endParaRPr lang="en-IE"/>
        </a:p>
      </dgm:t>
    </dgm:pt>
    <dgm:pt modelId="{D67EAFB3-66A7-4277-A748-6A5189BDD22C}" type="sibTrans" cxnId="{B4F1FFEB-4586-4C7E-B9C8-F9BF96D4B478}">
      <dgm:prSet/>
      <dgm:spPr/>
      <dgm:t>
        <a:bodyPr/>
        <a:lstStyle/>
        <a:p>
          <a:endParaRPr lang="en-IE"/>
        </a:p>
      </dgm:t>
    </dgm:pt>
    <dgm:pt modelId="{77496215-8C3D-4DAF-94C2-D635D9832A01}">
      <dgm:prSet phldrT="[Text]" custT="1"/>
      <dgm:spPr/>
      <dgm:t>
        <a:bodyPr/>
        <a:lstStyle/>
        <a:p>
          <a:r>
            <a:rPr lang="el-GR" sz="1400" dirty="0"/>
            <a:t>Χαμηλός βαθμός εξάρτησης εργασιών </a:t>
          </a:r>
          <a:endParaRPr lang="en-IE" sz="1400" dirty="0"/>
        </a:p>
      </dgm:t>
    </dgm:pt>
    <dgm:pt modelId="{D7BCE3ED-4FC1-4C5A-91A7-06CDA9D6C365}" type="parTrans" cxnId="{4E013B96-D439-46B8-B0DF-51E7B3173DB1}">
      <dgm:prSet/>
      <dgm:spPr/>
      <dgm:t>
        <a:bodyPr/>
        <a:lstStyle/>
        <a:p>
          <a:endParaRPr lang="en-IE"/>
        </a:p>
      </dgm:t>
    </dgm:pt>
    <dgm:pt modelId="{DDF683B5-8109-4A91-AA94-D9B2E428CBE6}" type="sibTrans" cxnId="{4E013B96-D439-46B8-B0DF-51E7B3173DB1}">
      <dgm:prSet/>
      <dgm:spPr/>
      <dgm:t>
        <a:bodyPr/>
        <a:lstStyle/>
        <a:p>
          <a:endParaRPr lang="en-IE"/>
        </a:p>
      </dgm:t>
    </dgm:pt>
    <dgm:pt modelId="{B4E18A9E-2B16-4CC3-ABF5-ABE2CFE28319}">
      <dgm:prSet phldrT="[Text]" custT="1"/>
      <dgm:spPr/>
      <dgm:t>
        <a:bodyPr/>
        <a:lstStyle/>
        <a:p>
          <a:r>
            <a:rPr lang="el-GR" sz="1400" dirty="0"/>
            <a:t>Χαμηλότερο </a:t>
          </a:r>
          <a:r>
            <a:rPr lang="en-US" sz="1400" dirty="0"/>
            <a:t>combined cost ratio</a:t>
          </a:r>
          <a:endParaRPr lang="en-IE" sz="1400" dirty="0"/>
        </a:p>
      </dgm:t>
    </dgm:pt>
    <dgm:pt modelId="{81D6F893-9799-43E2-9043-9B8899AD7E00}" type="parTrans" cxnId="{F8229405-6FB9-45EB-8078-7905AB1F5BF3}">
      <dgm:prSet/>
      <dgm:spPr/>
      <dgm:t>
        <a:bodyPr/>
        <a:lstStyle/>
        <a:p>
          <a:endParaRPr lang="en-IE"/>
        </a:p>
      </dgm:t>
    </dgm:pt>
    <dgm:pt modelId="{668C8D88-27AF-48BA-B733-6AD9CAF9F2BD}" type="sibTrans" cxnId="{F8229405-6FB9-45EB-8078-7905AB1F5BF3}">
      <dgm:prSet/>
      <dgm:spPr/>
      <dgm:t>
        <a:bodyPr/>
        <a:lstStyle/>
        <a:p>
          <a:endParaRPr lang="en-IE"/>
        </a:p>
      </dgm:t>
    </dgm:pt>
    <dgm:pt modelId="{89BF5D89-5C62-42A5-93BC-CF2A7E51EE82}">
      <dgm:prSet phldrT="[Text]" custT="1"/>
      <dgm:spPr/>
      <dgm:t>
        <a:bodyPr/>
        <a:lstStyle/>
        <a:p>
          <a:endParaRPr lang="el-GR" sz="1200" dirty="0"/>
        </a:p>
        <a:p>
          <a:r>
            <a:rPr lang="el-GR" sz="1400" dirty="0"/>
            <a:t>Πιο αποτελεσματική αξιολόγηση ασφαλιστικών κινδύνων </a:t>
          </a:r>
          <a:endParaRPr lang="en-IE" sz="1400" dirty="0"/>
        </a:p>
        <a:p>
          <a:endParaRPr lang="en-IE" sz="1000" dirty="0"/>
        </a:p>
      </dgm:t>
    </dgm:pt>
    <dgm:pt modelId="{5BDE6028-4EBA-421D-B83B-4AFD474FF611}" type="parTrans" cxnId="{88B60811-7E32-48B0-BF67-0A5F7D550FB7}">
      <dgm:prSet/>
      <dgm:spPr/>
      <dgm:t>
        <a:bodyPr/>
        <a:lstStyle/>
        <a:p>
          <a:endParaRPr lang="en-IE"/>
        </a:p>
      </dgm:t>
    </dgm:pt>
    <dgm:pt modelId="{9FA9A3A4-914C-4076-A6E6-E12029EACDB7}" type="sibTrans" cxnId="{88B60811-7E32-48B0-BF67-0A5F7D550FB7}">
      <dgm:prSet/>
      <dgm:spPr/>
      <dgm:t>
        <a:bodyPr/>
        <a:lstStyle/>
        <a:p>
          <a:endParaRPr lang="en-IE"/>
        </a:p>
      </dgm:t>
    </dgm:pt>
    <dgm:pt modelId="{78DADCA4-E270-46A6-BF8E-265848D620A7}">
      <dgm:prSet custT="1"/>
      <dgm:spPr/>
      <dgm:t>
        <a:bodyPr/>
        <a:lstStyle/>
        <a:p>
          <a:r>
            <a:rPr lang="el-GR" sz="1400" dirty="0"/>
            <a:t>Αφοσίωση του πελάτη στην ασφαλιστική εταιρεία αντί στον διαμεσολαβητή</a:t>
          </a:r>
          <a:endParaRPr lang="en-IE" sz="1400" dirty="0"/>
        </a:p>
      </dgm:t>
    </dgm:pt>
    <dgm:pt modelId="{DCB789E1-2C71-4A10-8420-AF82392FD40F}" type="parTrans" cxnId="{3B519A83-25CD-435C-9D46-1A616F462E4E}">
      <dgm:prSet/>
      <dgm:spPr/>
      <dgm:t>
        <a:bodyPr/>
        <a:lstStyle/>
        <a:p>
          <a:endParaRPr lang="en-IE"/>
        </a:p>
      </dgm:t>
    </dgm:pt>
    <dgm:pt modelId="{C4429104-2599-48E2-8334-9700C7AB0B8B}" type="sibTrans" cxnId="{3B519A83-25CD-435C-9D46-1A616F462E4E}">
      <dgm:prSet/>
      <dgm:spPr/>
      <dgm:t>
        <a:bodyPr/>
        <a:lstStyle/>
        <a:p>
          <a:endParaRPr lang="en-IE"/>
        </a:p>
      </dgm:t>
    </dgm:pt>
    <dgm:pt modelId="{6F4FB384-F93A-4BB0-84BC-3A78CED38157}" type="pres">
      <dgm:prSet presAssocID="{079841F7-46DA-4C47-BB84-306F359A4D34}" presName="Name0" presStyleCnt="0">
        <dgm:presLayoutVars>
          <dgm:chMax val="7"/>
          <dgm:chPref val="7"/>
          <dgm:dir/>
        </dgm:presLayoutVars>
      </dgm:prSet>
      <dgm:spPr/>
    </dgm:pt>
    <dgm:pt modelId="{4684F55B-E0BD-4238-A743-68064BB9DBA1}" type="pres">
      <dgm:prSet presAssocID="{079841F7-46DA-4C47-BB84-306F359A4D34}" presName="Name1" presStyleCnt="0"/>
      <dgm:spPr/>
    </dgm:pt>
    <dgm:pt modelId="{31C3E626-0746-41D3-A6E4-86F3902FDDD9}" type="pres">
      <dgm:prSet presAssocID="{079841F7-46DA-4C47-BB84-306F359A4D34}" presName="cycle" presStyleCnt="0"/>
      <dgm:spPr/>
    </dgm:pt>
    <dgm:pt modelId="{6A45B5B9-FD98-43D8-8346-ABFAD5850AF9}" type="pres">
      <dgm:prSet presAssocID="{079841F7-46DA-4C47-BB84-306F359A4D34}" presName="srcNode" presStyleLbl="node1" presStyleIdx="0" presStyleCnt="5"/>
      <dgm:spPr/>
    </dgm:pt>
    <dgm:pt modelId="{DDCAA831-53F0-4BF2-8059-B05D2EE7565B}" type="pres">
      <dgm:prSet presAssocID="{079841F7-46DA-4C47-BB84-306F359A4D34}" presName="conn" presStyleLbl="parChTrans1D2" presStyleIdx="0" presStyleCnt="1"/>
      <dgm:spPr/>
    </dgm:pt>
    <dgm:pt modelId="{07C27D61-6BAB-4473-A5AA-3F9898340EE1}" type="pres">
      <dgm:prSet presAssocID="{079841F7-46DA-4C47-BB84-306F359A4D34}" presName="extraNode" presStyleLbl="node1" presStyleIdx="0" presStyleCnt="5"/>
      <dgm:spPr/>
    </dgm:pt>
    <dgm:pt modelId="{147017CD-4F22-43DF-A37D-5CEE33DA6E9D}" type="pres">
      <dgm:prSet presAssocID="{079841F7-46DA-4C47-BB84-306F359A4D34}" presName="dstNode" presStyleLbl="node1" presStyleIdx="0" presStyleCnt="5"/>
      <dgm:spPr/>
    </dgm:pt>
    <dgm:pt modelId="{9C7B11FB-5A33-426C-B172-519BB9862491}" type="pres">
      <dgm:prSet presAssocID="{38EB7BB1-C3E8-43D0-A2CE-7680DADE62D6}" presName="text_1" presStyleLbl="node1" presStyleIdx="0" presStyleCnt="5">
        <dgm:presLayoutVars>
          <dgm:bulletEnabled val="1"/>
        </dgm:presLayoutVars>
      </dgm:prSet>
      <dgm:spPr/>
    </dgm:pt>
    <dgm:pt modelId="{87FA311E-5F7C-4C70-83B3-2C2C1A7D9EE5}" type="pres">
      <dgm:prSet presAssocID="{38EB7BB1-C3E8-43D0-A2CE-7680DADE62D6}" presName="accent_1" presStyleCnt="0"/>
      <dgm:spPr/>
    </dgm:pt>
    <dgm:pt modelId="{17C97662-6DEF-45D9-B151-08CA8B945D99}" type="pres">
      <dgm:prSet presAssocID="{38EB7BB1-C3E8-43D0-A2CE-7680DADE62D6}" presName="accentRepeatNode" presStyleLbl="solidFgAcc1" presStyleIdx="0" presStyleCnt="5"/>
      <dgm:spPr/>
    </dgm:pt>
    <dgm:pt modelId="{E79AB098-C1E7-4A53-AFB5-F4C19307EB62}" type="pres">
      <dgm:prSet presAssocID="{78DADCA4-E270-46A6-BF8E-265848D620A7}" presName="text_2" presStyleLbl="node1" presStyleIdx="1" presStyleCnt="5" custScaleY="135569">
        <dgm:presLayoutVars>
          <dgm:bulletEnabled val="1"/>
        </dgm:presLayoutVars>
      </dgm:prSet>
      <dgm:spPr/>
    </dgm:pt>
    <dgm:pt modelId="{9D7DC88E-D159-4F9E-9049-B129D8AD51D9}" type="pres">
      <dgm:prSet presAssocID="{78DADCA4-E270-46A6-BF8E-265848D620A7}" presName="accent_2" presStyleCnt="0"/>
      <dgm:spPr/>
    </dgm:pt>
    <dgm:pt modelId="{F74212B2-732E-432F-AB75-E099C5E116FA}" type="pres">
      <dgm:prSet presAssocID="{78DADCA4-E270-46A6-BF8E-265848D620A7}" presName="accentRepeatNode" presStyleLbl="solidFgAcc1" presStyleIdx="1" presStyleCnt="5"/>
      <dgm:spPr/>
    </dgm:pt>
    <dgm:pt modelId="{A39E7DC8-A65D-4FF2-82BC-9647B40AC510}" type="pres">
      <dgm:prSet presAssocID="{77496215-8C3D-4DAF-94C2-D635D9832A01}" presName="text_3" presStyleLbl="node1" presStyleIdx="2" presStyleCnt="5">
        <dgm:presLayoutVars>
          <dgm:bulletEnabled val="1"/>
        </dgm:presLayoutVars>
      </dgm:prSet>
      <dgm:spPr/>
    </dgm:pt>
    <dgm:pt modelId="{4983811D-731C-4AE9-AE4D-7DA96928BFE8}" type="pres">
      <dgm:prSet presAssocID="{77496215-8C3D-4DAF-94C2-D635D9832A01}" presName="accent_3" presStyleCnt="0"/>
      <dgm:spPr/>
    </dgm:pt>
    <dgm:pt modelId="{A33D236E-5BE4-49F5-927F-F8E4424090CE}" type="pres">
      <dgm:prSet presAssocID="{77496215-8C3D-4DAF-94C2-D635D9832A01}" presName="accentRepeatNode" presStyleLbl="solidFgAcc1" presStyleIdx="2" presStyleCnt="5"/>
      <dgm:spPr/>
    </dgm:pt>
    <dgm:pt modelId="{67ADDBE4-C475-4FCD-9D2F-4B4A9BD06EFA}" type="pres">
      <dgm:prSet presAssocID="{89BF5D89-5C62-42A5-93BC-CF2A7E51EE82}" presName="text_4" presStyleLbl="node1" presStyleIdx="3" presStyleCnt="5">
        <dgm:presLayoutVars>
          <dgm:bulletEnabled val="1"/>
        </dgm:presLayoutVars>
      </dgm:prSet>
      <dgm:spPr/>
    </dgm:pt>
    <dgm:pt modelId="{90A7EE6E-3BDF-4412-B52F-038D402F2626}" type="pres">
      <dgm:prSet presAssocID="{89BF5D89-5C62-42A5-93BC-CF2A7E51EE82}" presName="accent_4" presStyleCnt="0"/>
      <dgm:spPr/>
    </dgm:pt>
    <dgm:pt modelId="{3AE024EB-22E1-42D1-A5DA-0E1BFA635D2C}" type="pres">
      <dgm:prSet presAssocID="{89BF5D89-5C62-42A5-93BC-CF2A7E51EE82}" presName="accentRepeatNode" presStyleLbl="solidFgAcc1" presStyleIdx="3" presStyleCnt="5"/>
      <dgm:spPr/>
    </dgm:pt>
    <dgm:pt modelId="{251D6FCA-DCEE-4B43-85D4-CFC1E0B71935}" type="pres">
      <dgm:prSet presAssocID="{B4E18A9E-2B16-4CC3-ABF5-ABE2CFE28319}" presName="text_5" presStyleLbl="node1" presStyleIdx="4" presStyleCnt="5">
        <dgm:presLayoutVars>
          <dgm:bulletEnabled val="1"/>
        </dgm:presLayoutVars>
      </dgm:prSet>
      <dgm:spPr/>
    </dgm:pt>
    <dgm:pt modelId="{B47C8B41-A380-4865-82D3-C0E9F9EC0D3F}" type="pres">
      <dgm:prSet presAssocID="{B4E18A9E-2B16-4CC3-ABF5-ABE2CFE28319}" presName="accent_5" presStyleCnt="0"/>
      <dgm:spPr/>
    </dgm:pt>
    <dgm:pt modelId="{2EC88E32-F8F4-4134-9B9D-B2978775847D}" type="pres">
      <dgm:prSet presAssocID="{B4E18A9E-2B16-4CC3-ABF5-ABE2CFE28319}" presName="accentRepeatNode" presStyleLbl="solidFgAcc1" presStyleIdx="4" presStyleCnt="5"/>
      <dgm:spPr/>
    </dgm:pt>
  </dgm:ptLst>
  <dgm:cxnLst>
    <dgm:cxn modelId="{F8229405-6FB9-45EB-8078-7905AB1F5BF3}" srcId="{079841F7-46DA-4C47-BB84-306F359A4D34}" destId="{B4E18A9E-2B16-4CC3-ABF5-ABE2CFE28319}" srcOrd="4" destOrd="0" parTransId="{81D6F893-9799-43E2-9043-9B8899AD7E00}" sibTransId="{668C8D88-27AF-48BA-B733-6AD9CAF9F2BD}"/>
    <dgm:cxn modelId="{88B60811-7E32-48B0-BF67-0A5F7D550FB7}" srcId="{079841F7-46DA-4C47-BB84-306F359A4D34}" destId="{89BF5D89-5C62-42A5-93BC-CF2A7E51EE82}" srcOrd="3" destOrd="0" parTransId="{5BDE6028-4EBA-421D-B83B-4AFD474FF611}" sibTransId="{9FA9A3A4-914C-4076-A6E6-E12029EACDB7}"/>
    <dgm:cxn modelId="{4030EB33-60C4-46B6-9D7B-9D10D6FA6B9E}" type="presOf" srcId="{D67EAFB3-66A7-4277-A748-6A5189BDD22C}" destId="{DDCAA831-53F0-4BF2-8059-B05D2EE7565B}" srcOrd="0" destOrd="0" presId="urn:microsoft.com/office/officeart/2008/layout/VerticalCurvedList"/>
    <dgm:cxn modelId="{3B519A83-25CD-435C-9D46-1A616F462E4E}" srcId="{079841F7-46DA-4C47-BB84-306F359A4D34}" destId="{78DADCA4-E270-46A6-BF8E-265848D620A7}" srcOrd="1" destOrd="0" parTransId="{DCB789E1-2C71-4A10-8420-AF82392FD40F}" sibTransId="{C4429104-2599-48E2-8334-9700C7AB0B8B}"/>
    <dgm:cxn modelId="{4E013B96-D439-46B8-B0DF-51E7B3173DB1}" srcId="{079841F7-46DA-4C47-BB84-306F359A4D34}" destId="{77496215-8C3D-4DAF-94C2-D635D9832A01}" srcOrd="2" destOrd="0" parTransId="{D7BCE3ED-4FC1-4C5A-91A7-06CDA9D6C365}" sibTransId="{DDF683B5-8109-4A91-AA94-D9B2E428CBE6}"/>
    <dgm:cxn modelId="{97AF8A96-FE03-4688-89D9-9217597B942A}" type="presOf" srcId="{77496215-8C3D-4DAF-94C2-D635D9832A01}" destId="{A39E7DC8-A65D-4FF2-82BC-9647B40AC510}" srcOrd="0" destOrd="0" presId="urn:microsoft.com/office/officeart/2008/layout/VerticalCurvedList"/>
    <dgm:cxn modelId="{319F52B6-F34E-432A-87AD-DC632207C246}" type="presOf" srcId="{B4E18A9E-2B16-4CC3-ABF5-ABE2CFE28319}" destId="{251D6FCA-DCEE-4B43-85D4-CFC1E0B71935}" srcOrd="0" destOrd="0" presId="urn:microsoft.com/office/officeart/2008/layout/VerticalCurvedList"/>
    <dgm:cxn modelId="{AEF6B1D5-475A-46ED-910B-0658B29BC8B3}" type="presOf" srcId="{78DADCA4-E270-46A6-BF8E-265848D620A7}" destId="{E79AB098-C1E7-4A53-AFB5-F4C19307EB62}" srcOrd="0" destOrd="0" presId="urn:microsoft.com/office/officeart/2008/layout/VerticalCurvedList"/>
    <dgm:cxn modelId="{D0DFEEE5-96E6-4C01-A012-9B44EB4868BB}" type="presOf" srcId="{38EB7BB1-C3E8-43D0-A2CE-7680DADE62D6}" destId="{9C7B11FB-5A33-426C-B172-519BB9862491}" srcOrd="0" destOrd="0" presId="urn:microsoft.com/office/officeart/2008/layout/VerticalCurvedList"/>
    <dgm:cxn modelId="{B4F1FFEB-4586-4C7E-B9C8-F9BF96D4B478}" srcId="{079841F7-46DA-4C47-BB84-306F359A4D34}" destId="{38EB7BB1-C3E8-43D0-A2CE-7680DADE62D6}" srcOrd="0" destOrd="0" parTransId="{0F8A2214-ED0E-485A-AC8A-0B98122CB466}" sibTransId="{D67EAFB3-66A7-4277-A748-6A5189BDD22C}"/>
    <dgm:cxn modelId="{945D12F2-59A9-4CD8-A39C-A11AE6097BFE}" type="presOf" srcId="{079841F7-46DA-4C47-BB84-306F359A4D34}" destId="{6F4FB384-F93A-4BB0-84BC-3A78CED38157}" srcOrd="0" destOrd="0" presId="urn:microsoft.com/office/officeart/2008/layout/VerticalCurvedList"/>
    <dgm:cxn modelId="{3F316DF2-2DCF-4A43-95B9-B001927974D1}" type="presOf" srcId="{89BF5D89-5C62-42A5-93BC-CF2A7E51EE82}" destId="{67ADDBE4-C475-4FCD-9D2F-4B4A9BD06EFA}" srcOrd="0" destOrd="0" presId="urn:microsoft.com/office/officeart/2008/layout/VerticalCurvedList"/>
    <dgm:cxn modelId="{66DDE432-7123-4464-84CE-C99DB971E3B8}" type="presParOf" srcId="{6F4FB384-F93A-4BB0-84BC-3A78CED38157}" destId="{4684F55B-E0BD-4238-A743-68064BB9DBA1}" srcOrd="0" destOrd="0" presId="urn:microsoft.com/office/officeart/2008/layout/VerticalCurvedList"/>
    <dgm:cxn modelId="{49CF7607-E1EE-4C7C-A19B-B453520F6AB8}" type="presParOf" srcId="{4684F55B-E0BD-4238-A743-68064BB9DBA1}" destId="{31C3E626-0746-41D3-A6E4-86F3902FDDD9}" srcOrd="0" destOrd="0" presId="urn:microsoft.com/office/officeart/2008/layout/VerticalCurvedList"/>
    <dgm:cxn modelId="{B842F678-C6F2-46AE-82E1-A70BF3D2A995}" type="presParOf" srcId="{31C3E626-0746-41D3-A6E4-86F3902FDDD9}" destId="{6A45B5B9-FD98-43D8-8346-ABFAD5850AF9}" srcOrd="0" destOrd="0" presId="urn:microsoft.com/office/officeart/2008/layout/VerticalCurvedList"/>
    <dgm:cxn modelId="{5C27D17C-5A06-40AA-83CF-C3550A6E6C88}" type="presParOf" srcId="{31C3E626-0746-41D3-A6E4-86F3902FDDD9}" destId="{DDCAA831-53F0-4BF2-8059-B05D2EE7565B}" srcOrd="1" destOrd="0" presId="urn:microsoft.com/office/officeart/2008/layout/VerticalCurvedList"/>
    <dgm:cxn modelId="{08B283FF-E618-4C50-A6E5-F40ABDF48846}" type="presParOf" srcId="{31C3E626-0746-41D3-A6E4-86F3902FDDD9}" destId="{07C27D61-6BAB-4473-A5AA-3F9898340EE1}" srcOrd="2" destOrd="0" presId="urn:microsoft.com/office/officeart/2008/layout/VerticalCurvedList"/>
    <dgm:cxn modelId="{ECBD2170-D018-42A6-813B-FECE6BF8EB87}" type="presParOf" srcId="{31C3E626-0746-41D3-A6E4-86F3902FDDD9}" destId="{147017CD-4F22-43DF-A37D-5CEE33DA6E9D}" srcOrd="3" destOrd="0" presId="urn:microsoft.com/office/officeart/2008/layout/VerticalCurvedList"/>
    <dgm:cxn modelId="{3E822903-BEB0-4766-AE51-2843942C1ED3}" type="presParOf" srcId="{4684F55B-E0BD-4238-A743-68064BB9DBA1}" destId="{9C7B11FB-5A33-426C-B172-519BB9862491}" srcOrd="1" destOrd="0" presId="urn:microsoft.com/office/officeart/2008/layout/VerticalCurvedList"/>
    <dgm:cxn modelId="{D75CD574-FFE8-4023-8D7D-121B6030F181}" type="presParOf" srcId="{4684F55B-E0BD-4238-A743-68064BB9DBA1}" destId="{87FA311E-5F7C-4C70-83B3-2C2C1A7D9EE5}" srcOrd="2" destOrd="0" presId="urn:microsoft.com/office/officeart/2008/layout/VerticalCurvedList"/>
    <dgm:cxn modelId="{913EB206-F8AE-4560-98B4-88FF533710B6}" type="presParOf" srcId="{87FA311E-5F7C-4C70-83B3-2C2C1A7D9EE5}" destId="{17C97662-6DEF-45D9-B151-08CA8B945D99}" srcOrd="0" destOrd="0" presId="urn:microsoft.com/office/officeart/2008/layout/VerticalCurvedList"/>
    <dgm:cxn modelId="{FE51E2EC-2565-470F-B311-87F81E17CD19}" type="presParOf" srcId="{4684F55B-E0BD-4238-A743-68064BB9DBA1}" destId="{E79AB098-C1E7-4A53-AFB5-F4C19307EB62}" srcOrd="3" destOrd="0" presId="urn:microsoft.com/office/officeart/2008/layout/VerticalCurvedList"/>
    <dgm:cxn modelId="{7E5CD139-4A79-46F3-9452-B304182FF146}" type="presParOf" srcId="{4684F55B-E0BD-4238-A743-68064BB9DBA1}" destId="{9D7DC88E-D159-4F9E-9049-B129D8AD51D9}" srcOrd="4" destOrd="0" presId="urn:microsoft.com/office/officeart/2008/layout/VerticalCurvedList"/>
    <dgm:cxn modelId="{7B9801FF-D4B9-4296-9E35-390F0C514D92}" type="presParOf" srcId="{9D7DC88E-D159-4F9E-9049-B129D8AD51D9}" destId="{F74212B2-732E-432F-AB75-E099C5E116FA}" srcOrd="0" destOrd="0" presId="urn:microsoft.com/office/officeart/2008/layout/VerticalCurvedList"/>
    <dgm:cxn modelId="{D672958B-ECBD-407A-86B6-F410D0609F99}" type="presParOf" srcId="{4684F55B-E0BD-4238-A743-68064BB9DBA1}" destId="{A39E7DC8-A65D-4FF2-82BC-9647B40AC510}" srcOrd="5" destOrd="0" presId="urn:microsoft.com/office/officeart/2008/layout/VerticalCurvedList"/>
    <dgm:cxn modelId="{9CAC004A-C64D-4AA6-A112-F6E969A14F0B}" type="presParOf" srcId="{4684F55B-E0BD-4238-A743-68064BB9DBA1}" destId="{4983811D-731C-4AE9-AE4D-7DA96928BFE8}" srcOrd="6" destOrd="0" presId="urn:microsoft.com/office/officeart/2008/layout/VerticalCurvedList"/>
    <dgm:cxn modelId="{A4952616-1534-4311-8253-C152F602BD24}" type="presParOf" srcId="{4983811D-731C-4AE9-AE4D-7DA96928BFE8}" destId="{A33D236E-5BE4-49F5-927F-F8E4424090CE}" srcOrd="0" destOrd="0" presId="urn:microsoft.com/office/officeart/2008/layout/VerticalCurvedList"/>
    <dgm:cxn modelId="{F24D8269-D643-47DF-AF61-61D62809DB8E}" type="presParOf" srcId="{4684F55B-E0BD-4238-A743-68064BB9DBA1}" destId="{67ADDBE4-C475-4FCD-9D2F-4B4A9BD06EFA}" srcOrd="7" destOrd="0" presId="urn:microsoft.com/office/officeart/2008/layout/VerticalCurvedList"/>
    <dgm:cxn modelId="{EBAE8318-FDF4-4BCD-9C00-E0C4DF4E7DB4}" type="presParOf" srcId="{4684F55B-E0BD-4238-A743-68064BB9DBA1}" destId="{90A7EE6E-3BDF-4412-B52F-038D402F2626}" srcOrd="8" destOrd="0" presId="urn:microsoft.com/office/officeart/2008/layout/VerticalCurvedList"/>
    <dgm:cxn modelId="{78F406BE-26E8-420A-9407-546C2D1322A0}" type="presParOf" srcId="{90A7EE6E-3BDF-4412-B52F-038D402F2626}" destId="{3AE024EB-22E1-42D1-A5DA-0E1BFA635D2C}" srcOrd="0" destOrd="0" presId="urn:microsoft.com/office/officeart/2008/layout/VerticalCurvedList"/>
    <dgm:cxn modelId="{856CEA74-ADE4-44C6-A56C-145D8B446548}" type="presParOf" srcId="{4684F55B-E0BD-4238-A743-68064BB9DBA1}" destId="{251D6FCA-DCEE-4B43-85D4-CFC1E0B71935}" srcOrd="9" destOrd="0" presId="urn:microsoft.com/office/officeart/2008/layout/VerticalCurvedList"/>
    <dgm:cxn modelId="{6F1F8EE8-F3F3-47F0-AA34-17DCFDE85179}" type="presParOf" srcId="{4684F55B-E0BD-4238-A743-68064BB9DBA1}" destId="{B47C8B41-A380-4865-82D3-C0E9F9EC0D3F}" srcOrd="10" destOrd="0" presId="urn:microsoft.com/office/officeart/2008/layout/VerticalCurvedList"/>
    <dgm:cxn modelId="{8C21FF14-16BA-415A-8AE9-B87944B75A37}" type="presParOf" srcId="{B47C8B41-A380-4865-82D3-C0E9F9EC0D3F}" destId="{2EC88E32-F8F4-4134-9B9D-B2978775847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B049D6C-12B3-43FC-B496-11D303A12757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E"/>
        </a:p>
      </dgm:t>
    </dgm:pt>
    <dgm:pt modelId="{9B9C2391-6CD9-4193-95AB-94E102A53435}">
      <dgm:prSet phldrT="[Text]" custT="1"/>
      <dgm:spPr/>
      <dgm:t>
        <a:bodyPr/>
        <a:lstStyle/>
        <a:p>
          <a:r>
            <a:rPr lang="el-GR" sz="2000" dirty="0"/>
            <a:t>Χαμηλότερο ποσοστό απαιτήσεων</a:t>
          </a:r>
          <a:endParaRPr lang="en-IE" sz="2000" dirty="0"/>
        </a:p>
      </dgm:t>
    </dgm:pt>
    <dgm:pt modelId="{E3E22459-6CE6-4C28-B141-DB6799A8117D}" type="parTrans" cxnId="{A62EA830-2861-4E18-AEDE-4A064E666BAD}">
      <dgm:prSet/>
      <dgm:spPr/>
      <dgm:t>
        <a:bodyPr/>
        <a:lstStyle/>
        <a:p>
          <a:endParaRPr lang="en-IE"/>
        </a:p>
      </dgm:t>
    </dgm:pt>
    <dgm:pt modelId="{0F51CC43-AB14-4C39-A62C-BDF59E488A02}" type="sibTrans" cxnId="{A62EA830-2861-4E18-AEDE-4A064E666BAD}">
      <dgm:prSet/>
      <dgm:spPr/>
      <dgm:t>
        <a:bodyPr/>
        <a:lstStyle/>
        <a:p>
          <a:endParaRPr lang="en-IE"/>
        </a:p>
      </dgm:t>
    </dgm:pt>
    <dgm:pt modelId="{8637FED4-D3B1-44CD-8959-1F14D360C19A}">
      <dgm:prSet phldrT="[Text]" custT="1"/>
      <dgm:spPr/>
      <dgm:t>
        <a:bodyPr/>
        <a:lstStyle/>
        <a:p>
          <a:r>
            <a:rPr lang="el-GR" sz="2000" dirty="0"/>
            <a:t>Αυξημένο ποσοστό κράτησης ασφαλιστικών κινδύνων</a:t>
          </a:r>
          <a:endParaRPr lang="en-IE" sz="2000" dirty="0"/>
        </a:p>
      </dgm:t>
    </dgm:pt>
    <dgm:pt modelId="{DB702CDC-1809-4B68-9B83-6B46B3BFF662}" type="parTrans" cxnId="{AF485FFB-7FEA-4BEC-A1C5-5E0A64D4B382}">
      <dgm:prSet/>
      <dgm:spPr/>
      <dgm:t>
        <a:bodyPr/>
        <a:lstStyle/>
        <a:p>
          <a:endParaRPr lang="en-IE"/>
        </a:p>
      </dgm:t>
    </dgm:pt>
    <dgm:pt modelId="{E6FB79AC-9952-4BB3-958F-8EC160D5D0B7}" type="sibTrans" cxnId="{AF485FFB-7FEA-4BEC-A1C5-5E0A64D4B382}">
      <dgm:prSet/>
      <dgm:spPr/>
      <dgm:t>
        <a:bodyPr/>
        <a:lstStyle/>
        <a:p>
          <a:endParaRPr lang="en-IE"/>
        </a:p>
      </dgm:t>
    </dgm:pt>
    <dgm:pt modelId="{1C5191E3-D0FB-47AF-926B-F48975372A57}">
      <dgm:prSet phldrT="[Text]" custT="1"/>
      <dgm:spPr/>
      <dgm:t>
        <a:bodyPr/>
        <a:lstStyle/>
        <a:p>
          <a:r>
            <a:rPr lang="el-GR" sz="2000" dirty="0"/>
            <a:t>Χαμηλότερα λειτουργικά έξοδα</a:t>
          </a:r>
          <a:endParaRPr lang="en-IE" sz="2000" dirty="0"/>
        </a:p>
      </dgm:t>
    </dgm:pt>
    <dgm:pt modelId="{3C1B03BD-6D6A-40EA-B36A-C96DFCEB5D21}" type="parTrans" cxnId="{467012D1-8073-464B-AEEB-40C02BDA8D51}">
      <dgm:prSet/>
      <dgm:spPr/>
      <dgm:t>
        <a:bodyPr/>
        <a:lstStyle/>
        <a:p>
          <a:endParaRPr lang="en-IE"/>
        </a:p>
      </dgm:t>
    </dgm:pt>
    <dgm:pt modelId="{FE789146-BDA2-4B5A-BAEE-8CD8B37C7632}" type="sibTrans" cxnId="{467012D1-8073-464B-AEEB-40C02BDA8D51}">
      <dgm:prSet/>
      <dgm:spPr/>
      <dgm:t>
        <a:bodyPr/>
        <a:lstStyle/>
        <a:p>
          <a:endParaRPr lang="en-IE"/>
        </a:p>
      </dgm:t>
    </dgm:pt>
    <dgm:pt modelId="{36E33AA6-7772-4EC4-BFF4-AEEE7A6E5E0A}">
      <dgm:prSet custT="1"/>
      <dgm:spPr/>
      <dgm:t>
        <a:bodyPr/>
        <a:lstStyle/>
        <a:p>
          <a:r>
            <a:rPr lang="el-GR" sz="1600" dirty="0"/>
            <a:t>Ορθή τιμολόγηση</a:t>
          </a:r>
          <a:endParaRPr lang="en-IE" sz="1600" dirty="0"/>
        </a:p>
      </dgm:t>
    </dgm:pt>
    <dgm:pt modelId="{B90BDDA9-7459-4C24-BE5B-46BDEA850C3B}" type="parTrans" cxnId="{A718D13E-7299-4881-8F8A-CB86F61F3202}">
      <dgm:prSet/>
      <dgm:spPr/>
      <dgm:t>
        <a:bodyPr/>
        <a:lstStyle/>
        <a:p>
          <a:endParaRPr lang="en-IE"/>
        </a:p>
      </dgm:t>
    </dgm:pt>
    <dgm:pt modelId="{F50253C0-36DF-4AAF-A655-4F6F4D9B43D6}" type="sibTrans" cxnId="{A718D13E-7299-4881-8F8A-CB86F61F3202}">
      <dgm:prSet/>
      <dgm:spPr/>
      <dgm:t>
        <a:bodyPr/>
        <a:lstStyle/>
        <a:p>
          <a:endParaRPr lang="en-IE"/>
        </a:p>
      </dgm:t>
    </dgm:pt>
    <dgm:pt modelId="{581F4A83-8A60-44C1-B66F-43AF4DD74734}">
      <dgm:prSet custT="1"/>
      <dgm:spPr/>
      <dgm:t>
        <a:bodyPr/>
        <a:lstStyle/>
        <a:p>
          <a:r>
            <a:rPr lang="el-GR" sz="1600" dirty="0"/>
            <a:t>Έγκαιρη διευθέτηση απαιτήσεων</a:t>
          </a:r>
          <a:endParaRPr lang="en-IE" sz="1600" dirty="0"/>
        </a:p>
      </dgm:t>
    </dgm:pt>
    <dgm:pt modelId="{463F5909-2543-4B20-928B-86FFD9580072}" type="parTrans" cxnId="{D8865AF4-61BE-46DF-9E25-5459E18C9EF0}">
      <dgm:prSet/>
      <dgm:spPr/>
      <dgm:t>
        <a:bodyPr/>
        <a:lstStyle/>
        <a:p>
          <a:endParaRPr lang="en-IE"/>
        </a:p>
      </dgm:t>
    </dgm:pt>
    <dgm:pt modelId="{60DDF9CE-54B9-4001-A6EF-C22D344BEB02}" type="sibTrans" cxnId="{D8865AF4-61BE-46DF-9E25-5459E18C9EF0}">
      <dgm:prSet/>
      <dgm:spPr/>
      <dgm:t>
        <a:bodyPr/>
        <a:lstStyle/>
        <a:p>
          <a:endParaRPr lang="en-IE"/>
        </a:p>
      </dgm:t>
    </dgm:pt>
    <dgm:pt modelId="{B31E03C3-6609-4BE8-BA5B-E562F1C597CC}">
      <dgm:prSet custT="1"/>
      <dgm:spPr/>
      <dgm:t>
        <a:bodyPr/>
        <a:lstStyle/>
        <a:p>
          <a:r>
            <a:rPr lang="el-GR" sz="1600" dirty="0"/>
            <a:t>Εσωτερικοί εκτιμητές σε όλες τις πόλεις</a:t>
          </a:r>
          <a:endParaRPr lang="en-IE" sz="1600" dirty="0"/>
        </a:p>
      </dgm:t>
    </dgm:pt>
    <dgm:pt modelId="{66119787-0A25-4187-AABE-AA39819A85D2}" type="parTrans" cxnId="{E0AB8AD6-5048-405D-B4F2-464103674D57}">
      <dgm:prSet/>
      <dgm:spPr/>
      <dgm:t>
        <a:bodyPr/>
        <a:lstStyle/>
        <a:p>
          <a:endParaRPr lang="en-IE"/>
        </a:p>
      </dgm:t>
    </dgm:pt>
    <dgm:pt modelId="{FD7B79DD-32AA-4FDA-BE3E-F71524A9FCD8}" type="sibTrans" cxnId="{E0AB8AD6-5048-405D-B4F2-464103674D57}">
      <dgm:prSet/>
      <dgm:spPr/>
      <dgm:t>
        <a:bodyPr/>
        <a:lstStyle/>
        <a:p>
          <a:endParaRPr lang="en-IE"/>
        </a:p>
      </dgm:t>
    </dgm:pt>
    <dgm:pt modelId="{76FD5461-CC5E-4C72-8A4B-91076F4D5159}">
      <dgm:prSet custT="1"/>
      <dgm:spPr/>
      <dgm:t>
        <a:bodyPr/>
        <a:lstStyle/>
        <a:p>
          <a:r>
            <a:rPr lang="el-GR" sz="1600" dirty="0"/>
            <a:t>Μακροχρόνιες συνεργασίες στους τομείς επιδιορθώσεων και αγοράς εξαρτημάτων</a:t>
          </a:r>
          <a:endParaRPr lang="en-IE" sz="1600" dirty="0"/>
        </a:p>
      </dgm:t>
    </dgm:pt>
    <dgm:pt modelId="{35599275-920E-461B-938F-715416DBA686}" type="parTrans" cxnId="{ADC6336A-8080-42B6-95D2-5DF403B7A2C2}">
      <dgm:prSet/>
      <dgm:spPr/>
      <dgm:t>
        <a:bodyPr/>
        <a:lstStyle/>
        <a:p>
          <a:endParaRPr lang="en-IE"/>
        </a:p>
      </dgm:t>
    </dgm:pt>
    <dgm:pt modelId="{B79B2D62-3E57-4E2A-A5BD-42BD5D6F7E00}" type="sibTrans" cxnId="{ADC6336A-8080-42B6-95D2-5DF403B7A2C2}">
      <dgm:prSet/>
      <dgm:spPr/>
      <dgm:t>
        <a:bodyPr/>
        <a:lstStyle/>
        <a:p>
          <a:endParaRPr lang="en-IE"/>
        </a:p>
      </dgm:t>
    </dgm:pt>
    <dgm:pt modelId="{71E01CC8-4E70-4FF1-B8AA-5B3F3EC5C556}">
      <dgm:prSet phldrT="[Text]" custT="1"/>
      <dgm:spPr/>
      <dgm:t>
        <a:bodyPr/>
        <a:lstStyle/>
        <a:p>
          <a:r>
            <a:rPr lang="el-GR" sz="1600" dirty="0"/>
            <a:t>Συνετή διαχείριση</a:t>
          </a:r>
          <a:endParaRPr lang="en-IE" sz="1600" dirty="0"/>
        </a:p>
      </dgm:t>
    </dgm:pt>
    <dgm:pt modelId="{78BB6BF5-9030-4955-A5CB-2AA28D32EA24}" type="parTrans" cxnId="{9C199FA3-3CE2-4005-B2C3-FDCB3CE58E6C}">
      <dgm:prSet/>
      <dgm:spPr/>
      <dgm:t>
        <a:bodyPr/>
        <a:lstStyle/>
        <a:p>
          <a:endParaRPr lang="en-IE"/>
        </a:p>
      </dgm:t>
    </dgm:pt>
    <dgm:pt modelId="{1E7B4DC8-A280-4C03-9516-AF547C681F6F}" type="sibTrans" cxnId="{9C199FA3-3CE2-4005-B2C3-FDCB3CE58E6C}">
      <dgm:prSet/>
      <dgm:spPr/>
      <dgm:t>
        <a:bodyPr/>
        <a:lstStyle/>
        <a:p>
          <a:endParaRPr lang="en-IE"/>
        </a:p>
      </dgm:t>
    </dgm:pt>
    <dgm:pt modelId="{D0B13F9E-368A-4BBB-B220-552E3B458C18}">
      <dgm:prSet phldrT="[Text]" custT="1"/>
      <dgm:spPr/>
      <dgm:t>
        <a:bodyPr/>
        <a:lstStyle/>
        <a:p>
          <a:r>
            <a:rPr lang="el-GR" sz="1600" dirty="0"/>
            <a:t>Αποτελεσματικές διαδικασίες αξιολόγησης ασφαλιστικών κινδύνων</a:t>
          </a:r>
          <a:endParaRPr lang="en-IE" sz="1600" dirty="0"/>
        </a:p>
      </dgm:t>
    </dgm:pt>
    <dgm:pt modelId="{DC4196DC-4EBD-48CA-95C4-FE9543A16894}" type="sibTrans" cxnId="{BFAB2409-4411-4089-A7DD-E0D924CC9A8E}">
      <dgm:prSet/>
      <dgm:spPr/>
      <dgm:t>
        <a:bodyPr/>
        <a:lstStyle/>
        <a:p>
          <a:endParaRPr lang="en-IE"/>
        </a:p>
      </dgm:t>
    </dgm:pt>
    <dgm:pt modelId="{6018E944-FD8F-4E6D-B29F-A3ACC2F843CF}" type="parTrans" cxnId="{BFAB2409-4411-4089-A7DD-E0D924CC9A8E}">
      <dgm:prSet/>
      <dgm:spPr/>
      <dgm:t>
        <a:bodyPr/>
        <a:lstStyle/>
        <a:p>
          <a:endParaRPr lang="en-IE"/>
        </a:p>
      </dgm:t>
    </dgm:pt>
    <dgm:pt modelId="{D3CF8230-AB63-463C-8CF4-35266AA5ABE5}">
      <dgm:prSet phldrT="[Text]" custT="1"/>
      <dgm:spPr/>
      <dgm:t>
        <a:bodyPr/>
        <a:lstStyle/>
        <a:p>
          <a:r>
            <a:rPr lang="el-GR" sz="1600" dirty="0"/>
            <a:t>Εξέταση τρόπων εξοικονόμησης</a:t>
          </a:r>
          <a:endParaRPr lang="en-IE" sz="1600" dirty="0"/>
        </a:p>
      </dgm:t>
    </dgm:pt>
    <dgm:pt modelId="{61C03C85-053C-4F8D-9219-389D22D4EB72}" type="parTrans" cxnId="{1BA38578-8BA4-4D21-98FF-956259024EB2}">
      <dgm:prSet/>
      <dgm:spPr/>
      <dgm:t>
        <a:bodyPr/>
        <a:lstStyle/>
        <a:p>
          <a:endParaRPr lang="en-IE"/>
        </a:p>
      </dgm:t>
    </dgm:pt>
    <dgm:pt modelId="{20139389-09B1-4496-BCC6-26330434567E}" type="sibTrans" cxnId="{1BA38578-8BA4-4D21-98FF-956259024EB2}">
      <dgm:prSet/>
      <dgm:spPr/>
      <dgm:t>
        <a:bodyPr/>
        <a:lstStyle/>
        <a:p>
          <a:endParaRPr lang="en-IE"/>
        </a:p>
      </dgm:t>
    </dgm:pt>
    <dgm:pt modelId="{47C1F1EA-8717-47A7-8ECA-26A6FDE8F620}">
      <dgm:prSet custT="1"/>
      <dgm:spPr/>
      <dgm:t>
        <a:bodyPr/>
        <a:lstStyle/>
        <a:p>
          <a:r>
            <a:rPr lang="el-GR" sz="2000" dirty="0"/>
            <a:t>Χαμηλότερα έξοδα κτήσης</a:t>
          </a:r>
          <a:endParaRPr lang="en-IE" sz="2000" dirty="0"/>
        </a:p>
      </dgm:t>
    </dgm:pt>
    <dgm:pt modelId="{48AB5D5F-2158-4A4F-B712-E662DDE854B1}" type="parTrans" cxnId="{5760432A-ADC0-4EE5-A273-72DC570ECDA7}">
      <dgm:prSet/>
      <dgm:spPr/>
      <dgm:t>
        <a:bodyPr/>
        <a:lstStyle/>
        <a:p>
          <a:endParaRPr lang="en-IE"/>
        </a:p>
      </dgm:t>
    </dgm:pt>
    <dgm:pt modelId="{DA357039-AA44-42F7-8229-D868ABCF2A20}" type="sibTrans" cxnId="{5760432A-ADC0-4EE5-A273-72DC570ECDA7}">
      <dgm:prSet/>
      <dgm:spPr/>
      <dgm:t>
        <a:bodyPr/>
        <a:lstStyle/>
        <a:p>
          <a:endParaRPr lang="en-IE"/>
        </a:p>
      </dgm:t>
    </dgm:pt>
    <dgm:pt modelId="{C4B76472-3A6A-46BF-ACFE-49E5392F2FB3}">
      <dgm:prSet custT="1"/>
      <dgm:spPr/>
      <dgm:t>
        <a:bodyPr/>
        <a:lstStyle/>
        <a:p>
          <a:r>
            <a:rPr lang="el-GR" sz="2000" dirty="0"/>
            <a:t>Μειωμένο κόστος αντασφάλισης</a:t>
          </a:r>
          <a:endParaRPr lang="en-IE" sz="2000" dirty="0"/>
        </a:p>
      </dgm:t>
    </dgm:pt>
    <dgm:pt modelId="{FC55E293-1B9C-4A40-BAD9-557FA0936954}" type="parTrans" cxnId="{3CD8E6C2-779B-4339-A9AA-FF0DA1DF45F1}">
      <dgm:prSet/>
      <dgm:spPr/>
      <dgm:t>
        <a:bodyPr/>
        <a:lstStyle/>
        <a:p>
          <a:endParaRPr lang="en-IE"/>
        </a:p>
      </dgm:t>
    </dgm:pt>
    <dgm:pt modelId="{B4E21943-48B0-432F-937A-240133B79BBC}" type="sibTrans" cxnId="{3CD8E6C2-779B-4339-A9AA-FF0DA1DF45F1}">
      <dgm:prSet/>
      <dgm:spPr/>
      <dgm:t>
        <a:bodyPr/>
        <a:lstStyle/>
        <a:p>
          <a:endParaRPr lang="en-IE"/>
        </a:p>
      </dgm:t>
    </dgm:pt>
    <dgm:pt modelId="{E9F71232-3CC4-4ADF-B12E-E02347E9A049}">
      <dgm:prSet custT="1"/>
      <dgm:spPr/>
      <dgm:t>
        <a:bodyPr/>
        <a:lstStyle/>
        <a:p>
          <a:r>
            <a:rPr lang="el-GR" sz="1600" dirty="0"/>
            <a:t>Ποιότητα και κερδοφορία χαρτοφυλακίου</a:t>
          </a:r>
          <a:endParaRPr lang="en-IE" sz="1600" dirty="0"/>
        </a:p>
      </dgm:t>
    </dgm:pt>
    <dgm:pt modelId="{829809E2-B1A5-405D-B296-42DAEB56AC8C}" type="parTrans" cxnId="{2D4DA5E9-6895-418F-9069-C04E7CF57B03}">
      <dgm:prSet/>
      <dgm:spPr/>
      <dgm:t>
        <a:bodyPr/>
        <a:lstStyle/>
        <a:p>
          <a:endParaRPr lang="en-IE"/>
        </a:p>
      </dgm:t>
    </dgm:pt>
    <dgm:pt modelId="{2A071F47-BBC2-43E1-96DC-C85250CB3151}" type="sibTrans" cxnId="{2D4DA5E9-6895-418F-9069-C04E7CF57B03}">
      <dgm:prSet/>
      <dgm:spPr/>
      <dgm:t>
        <a:bodyPr/>
        <a:lstStyle/>
        <a:p>
          <a:endParaRPr lang="en-IE"/>
        </a:p>
      </dgm:t>
    </dgm:pt>
    <dgm:pt modelId="{4A04D940-434C-4972-8858-A3007705A42F}">
      <dgm:prSet custT="1"/>
      <dgm:spPr/>
      <dgm:t>
        <a:bodyPr/>
        <a:lstStyle/>
        <a:p>
          <a:r>
            <a:rPr lang="el-GR" sz="1600" dirty="0"/>
            <a:t>Μακροχρόνιες συνεργασίες</a:t>
          </a:r>
          <a:endParaRPr lang="en-IE" sz="1600" dirty="0"/>
        </a:p>
      </dgm:t>
    </dgm:pt>
    <dgm:pt modelId="{FDB99455-18FC-4BA4-9012-64E29642A644}" type="parTrans" cxnId="{2BF46219-7C8E-4366-88B0-B73E77A4B0C4}">
      <dgm:prSet/>
      <dgm:spPr/>
      <dgm:t>
        <a:bodyPr/>
        <a:lstStyle/>
        <a:p>
          <a:endParaRPr lang="en-IE"/>
        </a:p>
      </dgm:t>
    </dgm:pt>
    <dgm:pt modelId="{D46A7E9B-CEDF-4402-914C-BE3A16E56637}" type="sibTrans" cxnId="{2BF46219-7C8E-4366-88B0-B73E77A4B0C4}">
      <dgm:prSet/>
      <dgm:spPr/>
      <dgm:t>
        <a:bodyPr/>
        <a:lstStyle/>
        <a:p>
          <a:endParaRPr lang="en-IE"/>
        </a:p>
      </dgm:t>
    </dgm:pt>
    <dgm:pt modelId="{BF16E72A-DFC3-48EA-9110-EDEDCBF8FDC3}">
      <dgm:prSet custT="1"/>
      <dgm:spPr/>
      <dgm:t>
        <a:bodyPr/>
        <a:lstStyle/>
        <a:p>
          <a:r>
            <a:rPr lang="el-GR" sz="1600" dirty="0"/>
            <a:t>Αξιόπιστη καταχώρηση αποθεματικών (</a:t>
          </a:r>
          <a:r>
            <a:rPr lang="en-US" sz="1600" dirty="0"/>
            <a:t>claim reserving</a:t>
          </a:r>
          <a:r>
            <a:rPr lang="el-GR" sz="1600" dirty="0"/>
            <a:t>)</a:t>
          </a:r>
          <a:endParaRPr lang="en-IE" sz="1600" dirty="0"/>
        </a:p>
      </dgm:t>
    </dgm:pt>
    <dgm:pt modelId="{A3AA318B-5A16-4935-8E3E-8B2F669D8F6D}" type="parTrans" cxnId="{4AC39E3A-6A4B-4C8B-9748-9BCB655FCBF1}">
      <dgm:prSet/>
      <dgm:spPr/>
      <dgm:t>
        <a:bodyPr/>
        <a:lstStyle/>
        <a:p>
          <a:endParaRPr lang="en-IE"/>
        </a:p>
      </dgm:t>
    </dgm:pt>
    <dgm:pt modelId="{8197D453-330B-41E7-BD19-C0912F26A9F5}" type="sibTrans" cxnId="{4AC39E3A-6A4B-4C8B-9748-9BCB655FCBF1}">
      <dgm:prSet/>
      <dgm:spPr/>
      <dgm:t>
        <a:bodyPr/>
        <a:lstStyle/>
        <a:p>
          <a:endParaRPr lang="en-IE"/>
        </a:p>
      </dgm:t>
    </dgm:pt>
    <dgm:pt modelId="{4E7B2B74-D7C4-43BE-B526-D90CF3AA885D}" type="pres">
      <dgm:prSet presAssocID="{6B049D6C-12B3-43FC-B496-11D303A12757}" presName="linear" presStyleCnt="0">
        <dgm:presLayoutVars>
          <dgm:dir/>
          <dgm:animLvl val="lvl"/>
          <dgm:resizeHandles val="exact"/>
        </dgm:presLayoutVars>
      </dgm:prSet>
      <dgm:spPr/>
    </dgm:pt>
    <dgm:pt modelId="{26769F32-5D1C-4EF5-AA68-4F5BF1F823DA}" type="pres">
      <dgm:prSet presAssocID="{9B9C2391-6CD9-4193-95AB-94E102A53435}" presName="parentLin" presStyleCnt="0"/>
      <dgm:spPr/>
    </dgm:pt>
    <dgm:pt modelId="{310E646A-C01C-45AA-8D39-2221F69B90D2}" type="pres">
      <dgm:prSet presAssocID="{9B9C2391-6CD9-4193-95AB-94E102A53435}" presName="parentLeftMargin" presStyleLbl="node1" presStyleIdx="0" presStyleCnt="5"/>
      <dgm:spPr/>
    </dgm:pt>
    <dgm:pt modelId="{875174B4-FA51-4A23-B969-530481E1093D}" type="pres">
      <dgm:prSet presAssocID="{9B9C2391-6CD9-4193-95AB-94E102A53435}" presName="parentText" presStyleLbl="node1" presStyleIdx="0" presStyleCnt="5" custScaleX="102548">
        <dgm:presLayoutVars>
          <dgm:chMax val="0"/>
          <dgm:bulletEnabled val="1"/>
        </dgm:presLayoutVars>
      </dgm:prSet>
      <dgm:spPr/>
    </dgm:pt>
    <dgm:pt modelId="{64343F58-B5A5-45E7-B90E-30D7B4FA773F}" type="pres">
      <dgm:prSet presAssocID="{9B9C2391-6CD9-4193-95AB-94E102A53435}" presName="negativeSpace" presStyleCnt="0"/>
      <dgm:spPr/>
    </dgm:pt>
    <dgm:pt modelId="{A66A9956-DC3B-41A8-B9F2-C6C9F0F5DAE8}" type="pres">
      <dgm:prSet presAssocID="{9B9C2391-6CD9-4193-95AB-94E102A53435}" presName="childText" presStyleLbl="conFgAcc1" presStyleIdx="0" presStyleCnt="5">
        <dgm:presLayoutVars>
          <dgm:bulletEnabled val="1"/>
        </dgm:presLayoutVars>
      </dgm:prSet>
      <dgm:spPr/>
    </dgm:pt>
    <dgm:pt modelId="{77AD829D-441F-4C4B-98FF-2E091F2B085C}" type="pres">
      <dgm:prSet presAssocID="{0F51CC43-AB14-4C39-A62C-BDF59E488A02}" presName="spaceBetweenRectangles" presStyleCnt="0"/>
      <dgm:spPr/>
    </dgm:pt>
    <dgm:pt modelId="{E75F1441-0D2E-481A-887D-15A36E86F624}" type="pres">
      <dgm:prSet presAssocID="{8637FED4-D3B1-44CD-8959-1F14D360C19A}" presName="parentLin" presStyleCnt="0"/>
      <dgm:spPr/>
    </dgm:pt>
    <dgm:pt modelId="{6B77B4DC-DF7E-4EEB-8334-128A093531EF}" type="pres">
      <dgm:prSet presAssocID="{8637FED4-D3B1-44CD-8959-1F14D360C19A}" presName="parentLeftMargin" presStyleLbl="node1" presStyleIdx="0" presStyleCnt="5"/>
      <dgm:spPr/>
    </dgm:pt>
    <dgm:pt modelId="{87641ADE-8803-498E-8114-49187C2B2E9E}" type="pres">
      <dgm:prSet presAssocID="{8637FED4-D3B1-44CD-8959-1F14D360C19A}" presName="parentText" presStyleLbl="node1" presStyleIdx="1" presStyleCnt="5" custScaleX="104920">
        <dgm:presLayoutVars>
          <dgm:chMax val="0"/>
          <dgm:bulletEnabled val="1"/>
        </dgm:presLayoutVars>
      </dgm:prSet>
      <dgm:spPr/>
    </dgm:pt>
    <dgm:pt modelId="{55C39B40-E9E8-40F9-81E0-B4B15BE04427}" type="pres">
      <dgm:prSet presAssocID="{8637FED4-D3B1-44CD-8959-1F14D360C19A}" presName="negativeSpace" presStyleCnt="0"/>
      <dgm:spPr/>
    </dgm:pt>
    <dgm:pt modelId="{4DE00499-C7A6-48A4-B5C2-1D0250F5CA37}" type="pres">
      <dgm:prSet presAssocID="{8637FED4-D3B1-44CD-8959-1F14D360C19A}" presName="childText" presStyleLbl="conFgAcc1" presStyleIdx="1" presStyleCnt="5">
        <dgm:presLayoutVars>
          <dgm:bulletEnabled val="1"/>
        </dgm:presLayoutVars>
      </dgm:prSet>
      <dgm:spPr/>
    </dgm:pt>
    <dgm:pt modelId="{29CDCA91-7022-4099-A7EC-5DFA12C89196}" type="pres">
      <dgm:prSet presAssocID="{E6FB79AC-9952-4BB3-958F-8EC160D5D0B7}" presName="spaceBetweenRectangles" presStyleCnt="0"/>
      <dgm:spPr/>
    </dgm:pt>
    <dgm:pt modelId="{FAD929C6-73A3-43DD-9897-B6EC8A79752C}" type="pres">
      <dgm:prSet presAssocID="{C4B76472-3A6A-46BF-ACFE-49E5392F2FB3}" presName="parentLin" presStyleCnt="0"/>
      <dgm:spPr/>
    </dgm:pt>
    <dgm:pt modelId="{ED93B4F7-9281-4128-BB8E-CAADC567C884}" type="pres">
      <dgm:prSet presAssocID="{C4B76472-3A6A-46BF-ACFE-49E5392F2FB3}" presName="parentLeftMargin" presStyleLbl="node1" presStyleIdx="1" presStyleCnt="5"/>
      <dgm:spPr/>
    </dgm:pt>
    <dgm:pt modelId="{0C5A5A9D-81E7-4154-AFF7-25A5166C7E54}" type="pres">
      <dgm:prSet presAssocID="{C4B76472-3A6A-46BF-ACFE-49E5392F2FB3}" presName="parentText" presStyleLbl="node1" presStyleIdx="2" presStyleCnt="5" custScaleX="105008">
        <dgm:presLayoutVars>
          <dgm:chMax val="0"/>
          <dgm:bulletEnabled val="1"/>
        </dgm:presLayoutVars>
      </dgm:prSet>
      <dgm:spPr/>
    </dgm:pt>
    <dgm:pt modelId="{534C7360-0D96-4E74-B58D-324F85B38490}" type="pres">
      <dgm:prSet presAssocID="{C4B76472-3A6A-46BF-ACFE-49E5392F2FB3}" presName="negativeSpace" presStyleCnt="0"/>
      <dgm:spPr/>
    </dgm:pt>
    <dgm:pt modelId="{54B36B6B-9CE0-44A8-9FBC-3ED110ED7DF6}" type="pres">
      <dgm:prSet presAssocID="{C4B76472-3A6A-46BF-ACFE-49E5392F2FB3}" presName="childText" presStyleLbl="conFgAcc1" presStyleIdx="2" presStyleCnt="5">
        <dgm:presLayoutVars>
          <dgm:bulletEnabled val="1"/>
        </dgm:presLayoutVars>
      </dgm:prSet>
      <dgm:spPr/>
    </dgm:pt>
    <dgm:pt modelId="{633ACF38-0A48-4B3D-B81F-9BD657B874BE}" type="pres">
      <dgm:prSet presAssocID="{B4E21943-48B0-432F-937A-240133B79BBC}" presName="spaceBetweenRectangles" presStyleCnt="0"/>
      <dgm:spPr/>
    </dgm:pt>
    <dgm:pt modelId="{38F115A7-84B1-434D-A9D5-1973C2AB7582}" type="pres">
      <dgm:prSet presAssocID="{47C1F1EA-8717-47A7-8ECA-26A6FDE8F620}" presName="parentLin" presStyleCnt="0"/>
      <dgm:spPr/>
    </dgm:pt>
    <dgm:pt modelId="{30EAAA33-8E22-4E1A-9A86-C10A1ADCD771}" type="pres">
      <dgm:prSet presAssocID="{47C1F1EA-8717-47A7-8ECA-26A6FDE8F620}" presName="parentLeftMargin" presStyleLbl="node1" presStyleIdx="2" presStyleCnt="5"/>
      <dgm:spPr/>
    </dgm:pt>
    <dgm:pt modelId="{A551E535-BB28-4F6F-821B-81898EA381E2}" type="pres">
      <dgm:prSet presAssocID="{47C1F1EA-8717-47A7-8ECA-26A6FDE8F620}" presName="parentText" presStyleLbl="node1" presStyleIdx="3" presStyleCnt="5" custScaleX="104920">
        <dgm:presLayoutVars>
          <dgm:chMax val="0"/>
          <dgm:bulletEnabled val="1"/>
        </dgm:presLayoutVars>
      </dgm:prSet>
      <dgm:spPr/>
    </dgm:pt>
    <dgm:pt modelId="{E534C0B9-F404-4253-90AC-9C7C9BF8E966}" type="pres">
      <dgm:prSet presAssocID="{47C1F1EA-8717-47A7-8ECA-26A6FDE8F620}" presName="negativeSpace" presStyleCnt="0"/>
      <dgm:spPr/>
    </dgm:pt>
    <dgm:pt modelId="{3B4C4409-0F71-4B07-931E-80D4D2C577D4}" type="pres">
      <dgm:prSet presAssocID="{47C1F1EA-8717-47A7-8ECA-26A6FDE8F620}" presName="childText" presStyleLbl="conFgAcc1" presStyleIdx="3" presStyleCnt="5">
        <dgm:presLayoutVars>
          <dgm:bulletEnabled val="1"/>
        </dgm:presLayoutVars>
      </dgm:prSet>
      <dgm:spPr/>
    </dgm:pt>
    <dgm:pt modelId="{3B209FCC-E9A7-446E-A151-8E159281F45B}" type="pres">
      <dgm:prSet presAssocID="{DA357039-AA44-42F7-8229-D868ABCF2A20}" presName="spaceBetweenRectangles" presStyleCnt="0"/>
      <dgm:spPr/>
    </dgm:pt>
    <dgm:pt modelId="{E15E299E-3C50-4CFF-833B-834FAB91B2B2}" type="pres">
      <dgm:prSet presAssocID="{1C5191E3-D0FB-47AF-926B-F48975372A57}" presName="parentLin" presStyleCnt="0"/>
      <dgm:spPr/>
    </dgm:pt>
    <dgm:pt modelId="{A725007A-93AE-4544-AB70-5866C34115DE}" type="pres">
      <dgm:prSet presAssocID="{1C5191E3-D0FB-47AF-926B-F48975372A57}" presName="parentLeftMargin" presStyleLbl="node1" presStyleIdx="3" presStyleCnt="5"/>
      <dgm:spPr/>
    </dgm:pt>
    <dgm:pt modelId="{06510BA3-A283-4FA0-94D1-9D8DF162B8F2}" type="pres">
      <dgm:prSet presAssocID="{1C5191E3-D0FB-47AF-926B-F48975372A57}" presName="parentText" presStyleLbl="node1" presStyleIdx="4" presStyleCnt="5" custScaleX="105008">
        <dgm:presLayoutVars>
          <dgm:chMax val="0"/>
          <dgm:bulletEnabled val="1"/>
        </dgm:presLayoutVars>
      </dgm:prSet>
      <dgm:spPr/>
    </dgm:pt>
    <dgm:pt modelId="{39D67867-9B4E-4F59-BA6A-D270E43FD017}" type="pres">
      <dgm:prSet presAssocID="{1C5191E3-D0FB-47AF-926B-F48975372A57}" presName="negativeSpace" presStyleCnt="0"/>
      <dgm:spPr/>
    </dgm:pt>
    <dgm:pt modelId="{72E39274-8AF7-4366-BACA-1D31A18E3516}" type="pres">
      <dgm:prSet presAssocID="{1C5191E3-D0FB-47AF-926B-F48975372A5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CA8B305-7499-42A6-8DAE-9E7E82A4040B}" type="presOf" srcId="{B31E03C3-6609-4BE8-BA5B-E562F1C597CC}" destId="{A66A9956-DC3B-41A8-B9F2-C6C9F0F5DAE8}" srcOrd="0" destOrd="3" presId="urn:microsoft.com/office/officeart/2005/8/layout/list1"/>
    <dgm:cxn modelId="{BFAB2409-4411-4089-A7DD-E0D924CC9A8E}" srcId="{9B9C2391-6CD9-4193-95AB-94E102A53435}" destId="{D0B13F9E-368A-4BBB-B220-552E3B458C18}" srcOrd="0" destOrd="0" parTransId="{6018E944-FD8F-4E6D-B29F-A3ACC2F843CF}" sibTransId="{DC4196DC-4EBD-48CA-95C4-FE9543A16894}"/>
    <dgm:cxn modelId="{2BF46219-7C8E-4366-88B0-B73E77A4B0C4}" srcId="{C4B76472-3A6A-46BF-ACFE-49E5392F2FB3}" destId="{4A04D940-434C-4972-8858-A3007705A42F}" srcOrd="1" destOrd="0" parTransId="{FDB99455-18FC-4BA4-9012-64E29642A644}" sibTransId="{D46A7E9B-CEDF-4402-914C-BE3A16E56637}"/>
    <dgm:cxn modelId="{7D551227-1524-4F0D-ABA6-4E9194D5B639}" type="presOf" srcId="{47C1F1EA-8717-47A7-8ECA-26A6FDE8F620}" destId="{30EAAA33-8E22-4E1A-9A86-C10A1ADCD771}" srcOrd="0" destOrd="0" presId="urn:microsoft.com/office/officeart/2005/8/layout/list1"/>
    <dgm:cxn modelId="{5760432A-ADC0-4EE5-A273-72DC570ECDA7}" srcId="{6B049D6C-12B3-43FC-B496-11D303A12757}" destId="{47C1F1EA-8717-47A7-8ECA-26A6FDE8F620}" srcOrd="3" destOrd="0" parTransId="{48AB5D5F-2158-4A4F-B712-E662DDE854B1}" sibTransId="{DA357039-AA44-42F7-8229-D868ABCF2A20}"/>
    <dgm:cxn modelId="{A62EA830-2861-4E18-AEDE-4A064E666BAD}" srcId="{6B049D6C-12B3-43FC-B496-11D303A12757}" destId="{9B9C2391-6CD9-4193-95AB-94E102A53435}" srcOrd="0" destOrd="0" parTransId="{E3E22459-6CE6-4C28-B141-DB6799A8117D}" sibTransId="{0F51CC43-AB14-4C39-A62C-BDF59E488A02}"/>
    <dgm:cxn modelId="{27C99833-0890-4494-9BA9-4E5B277591CB}" type="presOf" srcId="{76FD5461-CC5E-4C72-8A4B-91076F4D5159}" destId="{A66A9956-DC3B-41A8-B9F2-C6C9F0F5DAE8}" srcOrd="0" destOrd="4" presId="urn:microsoft.com/office/officeart/2005/8/layout/list1"/>
    <dgm:cxn modelId="{F32B2635-F5F7-4CE2-A9E8-945C56F2D978}" type="presOf" srcId="{C4B76472-3A6A-46BF-ACFE-49E5392F2FB3}" destId="{ED93B4F7-9281-4128-BB8E-CAADC567C884}" srcOrd="0" destOrd="0" presId="urn:microsoft.com/office/officeart/2005/8/layout/list1"/>
    <dgm:cxn modelId="{B9BB7636-761A-49C5-8859-FBBC588CA086}" type="presOf" srcId="{E9F71232-3CC4-4ADF-B12E-E02347E9A049}" destId="{54B36B6B-9CE0-44A8-9FBC-3ED110ED7DF6}" srcOrd="0" destOrd="0" presId="urn:microsoft.com/office/officeart/2005/8/layout/list1"/>
    <dgm:cxn modelId="{4AC39E3A-6A4B-4C8B-9748-9BCB655FCBF1}" srcId="{C4B76472-3A6A-46BF-ACFE-49E5392F2FB3}" destId="{BF16E72A-DFC3-48EA-9110-EDEDCBF8FDC3}" srcOrd="2" destOrd="0" parTransId="{A3AA318B-5A16-4935-8E3E-8B2F669D8F6D}" sibTransId="{8197D453-330B-41E7-BD19-C0912F26A9F5}"/>
    <dgm:cxn modelId="{A718D13E-7299-4881-8F8A-CB86F61F3202}" srcId="{9B9C2391-6CD9-4193-95AB-94E102A53435}" destId="{36E33AA6-7772-4EC4-BFF4-AEEE7A6E5E0A}" srcOrd="1" destOrd="0" parTransId="{B90BDDA9-7459-4C24-BE5B-46BDEA850C3B}" sibTransId="{F50253C0-36DF-4AAF-A655-4F6F4D9B43D6}"/>
    <dgm:cxn modelId="{BD940F67-0CF0-4923-B0BE-9ADCFABBB18B}" type="presOf" srcId="{4A04D940-434C-4972-8858-A3007705A42F}" destId="{54B36B6B-9CE0-44A8-9FBC-3ED110ED7DF6}" srcOrd="0" destOrd="1" presId="urn:microsoft.com/office/officeart/2005/8/layout/list1"/>
    <dgm:cxn modelId="{ADC6336A-8080-42B6-95D2-5DF403B7A2C2}" srcId="{9B9C2391-6CD9-4193-95AB-94E102A53435}" destId="{76FD5461-CC5E-4C72-8A4B-91076F4D5159}" srcOrd="4" destOrd="0" parTransId="{35599275-920E-461B-938F-715416DBA686}" sibTransId="{B79B2D62-3E57-4E2A-A5BD-42BD5D6F7E00}"/>
    <dgm:cxn modelId="{1564FC6B-9DC5-45A0-866E-5E8E792AD19C}" type="presOf" srcId="{9B9C2391-6CD9-4193-95AB-94E102A53435}" destId="{875174B4-FA51-4A23-B969-530481E1093D}" srcOrd="1" destOrd="0" presId="urn:microsoft.com/office/officeart/2005/8/layout/list1"/>
    <dgm:cxn modelId="{3E934F72-6567-4354-80CA-DF34EC9D81E5}" type="presOf" srcId="{1C5191E3-D0FB-47AF-926B-F48975372A57}" destId="{06510BA3-A283-4FA0-94D1-9D8DF162B8F2}" srcOrd="1" destOrd="0" presId="urn:microsoft.com/office/officeart/2005/8/layout/list1"/>
    <dgm:cxn modelId="{1BA38578-8BA4-4D21-98FF-956259024EB2}" srcId="{1C5191E3-D0FB-47AF-926B-F48975372A57}" destId="{D3CF8230-AB63-463C-8CF4-35266AA5ABE5}" srcOrd="1" destOrd="0" parTransId="{61C03C85-053C-4F8D-9219-389D22D4EB72}" sibTransId="{20139389-09B1-4496-BCC6-26330434567E}"/>
    <dgm:cxn modelId="{1F3B1F97-2050-442B-9DFD-D573812BD724}" type="presOf" srcId="{BF16E72A-DFC3-48EA-9110-EDEDCBF8FDC3}" destId="{54B36B6B-9CE0-44A8-9FBC-3ED110ED7DF6}" srcOrd="0" destOrd="2" presId="urn:microsoft.com/office/officeart/2005/8/layout/list1"/>
    <dgm:cxn modelId="{2D013998-CBB1-4FCF-8879-C77656360DE2}" type="presOf" srcId="{36E33AA6-7772-4EC4-BFF4-AEEE7A6E5E0A}" destId="{A66A9956-DC3B-41A8-B9F2-C6C9F0F5DAE8}" srcOrd="0" destOrd="1" presId="urn:microsoft.com/office/officeart/2005/8/layout/list1"/>
    <dgm:cxn modelId="{6205099D-9368-4C3F-9802-DA595459083B}" type="presOf" srcId="{71E01CC8-4E70-4FF1-B8AA-5B3F3EC5C556}" destId="{72E39274-8AF7-4366-BACA-1D31A18E3516}" srcOrd="0" destOrd="0" presId="urn:microsoft.com/office/officeart/2005/8/layout/list1"/>
    <dgm:cxn modelId="{C64263A2-8B50-47AE-A35A-16CC8777A33E}" type="presOf" srcId="{6B049D6C-12B3-43FC-B496-11D303A12757}" destId="{4E7B2B74-D7C4-43BE-B526-D90CF3AA885D}" srcOrd="0" destOrd="0" presId="urn:microsoft.com/office/officeart/2005/8/layout/list1"/>
    <dgm:cxn modelId="{DF47DEA2-E3F9-431B-B909-206022DAF60C}" type="presOf" srcId="{8637FED4-D3B1-44CD-8959-1F14D360C19A}" destId="{87641ADE-8803-498E-8114-49187C2B2E9E}" srcOrd="1" destOrd="0" presId="urn:microsoft.com/office/officeart/2005/8/layout/list1"/>
    <dgm:cxn modelId="{9C199FA3-3CE2-4005-B2C3-FDCB3CE58E6C}" srcId="{1C5191E3-D0FB-47AF-926B-F48975372A57}" destId="{71E01CC8-4E70-4FF1-B8AA-5B3F3EC5C556}" srcOrd="0" destOrd="0" parTransId="{78BB6BF5-9030-4955-A5CB-2AA28D32EA24}" sibTransId="{1E7B4DC8-A280-4C03-9516-AF547C681F6F}"/>
    <dgm:cxn modelId="{5987C8A5-2282-4603-88B1-DB3D67960E11}" type="presOf" srcId="{47C1F1EA-8717-47A7-8ECA-26A6FDE8F620}" destId="{A551E535-BB28-4F6F-821B-81898EA381E2}" srcOrd="1" destOrd="0" presId="urn:microsoft.com/office/officeart/2005/8/layout/list1"/>
    <dgm:cxn modelId="{F563E5B0-0A01-499E-9F4B-82E96CB94762}" type="presOf" srcId="{8637FED4-D3B1-44CD-8959-1F14D360C19A}" destId="{6B77B4DC-DF7E-4EEB-8334-128A093531EF}" srcOrd="0" destOrd="0" presId="urn:microsoft.com/office/officeart/2005/8/layout/list1"/>
    <dgm:cxn modelId="{38A82DBE-92A3-41BB-9262-22EDD10C517A}" type="presOf" srcId="{D3CF8230-AB63-463C-8CF4-35266AA5ABE5}" destId="{72E39274-8AF7-4366-BACA-1D31A18E3516}" srcOrd="0" destOrd="1" presId="urn:microsoft.com/office/officeart/2005/8/layout/list1"/>
    <dgm:cxn modelId="{3CD8E6C2-779B-4339-A9AA-FF0DA1DF45F1}" srcId="{6B049D6C-12B3-43FC-B496-11D303A12757}" destId="{C4B76472-3A6A-46BF-ACFE-49E5392F2FB3}" srcOrd="2" destOrd="0" parTransId="{FC55E293-1B9C-4A40-BAD9-557FA0936954}" sibTransId="{B4E21943-48B0-432F-937A-240133B79BBC}"/>
    <dgm:cxn modelId="{5A167DD0-3014-420B-AA2A-B000D1AC8D17}" type="presOf" srcId="{1C5191E3-D0FB-47AF-926B-F48975372A57}" destId="{A725007A-93AE-4544-AB70-5866C34115DE}" srcOrd="0" destOrd="0" presId="urn:microsoft.com/office/officeart/2005/8/layout/list1"/>
    <dgm:cxn modelId="{467012D1-8073-464B-AEEB-40C02BDA8D51}" srcId="{6B049D6C-12B3-43FC-B496-11D303A12757}" destId="{1C5191E3-D0FB-47AF-926B-F48975372A57}" srcOrd="4" destOrd="0" parTransId="{3C1B03BD-6D6A-40EA-B36A-C96DFCEB5D21}" sibTransId="{FE789146-BDA2-4B5A-BAEE-8CD8B37C7632}"/>
    <dgm:cxn modelId="{E0AB8AD6-5048-405D-B4F2-464103674D57}" srcId="{9B9C2391-6CD9-4193-95AB-94E102A53435}" destId="{B31E03C3-6609-4BE8-BA5B-E562F1C597CC}" srcOrd="3" destOrd="0" parTransId="{66119787-0A25-4187-AABE-AA39819A85D2}" sibTransId="{FD7B79DD-32AA-4FDA-BE3E-F71524A9FCD8}"/>
    <dgm:cxn modelId="{062057DB-98DD-4DBD-A498-5DFD18C1564D}" type="presOf" srcId="{C4B76472-3A6A-46BF-ACFE-49E5392F2FB3}" destId="{0C5A5A9D-81E7-4154-AFF7-25A5166C7E54}" srcOrd="1" destOrd="0" presId="urn:microsoft.com/office/officeart/2005/8/layout/list1"/>
    <dgm:cxn modelId="{79CDB3DF-30D7-477B-8F02-461928FA66B5}" type="presOf" srcId="{9B9C2391-6CD9-4193-95AB-94E102A53435}" destId="{310E646A-C01C-45AA-8D39-2221F69B90D2}" srcOrd="0" destOrd="0" presId="urn:microsoft.com/office/officeart/2005/8/layout/list1"/>
    <dgm:cxn modelId="{F7FD51E7-C408-467A-8F4B-B35F428AF110}" type="presOf" srcId="{581F4A83-8A60-44C1-B66F-43AF4DD74734}" destId="{A66A9956-DC3B-41A8-B9F2-C6C9F0F5DAE8}" srcOrd="0" destOrd="2" presId="urn:microsoft.com/office/officeart/2005/8/layout/list1"/>
    <dgm:cxn modelId="{2D4DA5E9-6895-418F-9069-C04E7CF57B03}" srcId="{C4B76472-3A6A-46BF-ACFE-49E5392F2FB3}" destId="{E9F71232-3CC4-4ADF-B12E-E02347E9A049}" srcOrd="0" destOrd="0" parTransId="{829809E2-B1A5-405D-B296-42DAEB56AC8C}" sibTransId="{2A071F47-BBC2-43E1-96DC-C85250CB3151}"/>
    <dgm:cxn modelId="{D8865AF4-61BE-46DF-9E25-5459E18C9EF0}" srcId="{9B9C2391-6CD9-4193-95AB-94E102A53435}" destId="{581F4A83-8A60-44C1-B66F-43AF4DD74734}" srcOrd="2" destOrd="0" parTransId="{463F5909-2543-4B20-928B-86FFD9580072}" sibTransId="{60DDF9CE-54B9-4001-A6EF-C22D344BEB02}"/>
    <dgm:cxn modelId="{AF485FFB-7FEA-4BEC-A1C5-5E0A64D4B382}" srcId="{6B049D6C-12B3-43FC-B496-11D303A12757}" destId="{8637FED4-D3B1-44CD-8959-1F14D360C19A}" srcOrd="1" destOrd="0" parTransId="{DB702CDC-1809-4B68-9B83-6B46B3BFF662}" sibTransId="{E6FB79AC-9952-4BB3-958F-8EC160D5D0B7}"/>
    <dgm:cxn modelId="{F77891FE-AFDB-4820-B395-A5EE2A8AE8D5}" type="presOf" srcId="{D0B13F9E-368A-4BBB-B220-552E3B458C18}" destId="{A66A9956-DC3B-41A8-B9F2-C6C9F0F5DAE8}" srcOrd="0" destOrd="0" presId="urn:microsoft.com/office/officeart/2005/8/layout/list1"/>
    <dgm:cxn modelId="{F3FB703F-AC25-4E57-971E-08B07C1F299A}" type="presParOf" srcId="{4E7B2B74-D7C4-43BE-B526-D90CF3AA885D}" destId="{26769F32-5D1C-4EF5-AA68-4F5BF1F823DA}" srcOrd="0" destOrd="0" presId="urn:microsoft.com/office/officeart/2005/8/layout/list1"/>
    <dgm:cxn modelId="{8154D992-5A86-4E91-AF60-B7179492DFA7}" type="presParOf" srcId="{26769F32-5D1C-4EF5-AA68-4F5BF1F823DA}" destId="{310E646A-C01C-45AA-8D39-2221F69B90D2}" srcOrd="0" destOrd="0" presId="urn:microsoft.com/office/officeart/2005/8/layout/list1"/>
    <dgm:cxn modelId="{D31A1411-99B9-4F64-98F0-20E4D24B32B7}" type="presParOf" srcId="{26769F32-5D1C-4EF5-AA68-4F5BF1F823DA}" destId="{875174B4-FA51-4A23-B969-530481E1093D}" srcOrd="1" destOrd="0" presId="urn:microsoft.com/office/officeart/2005/8/layout/list1"/>
    <dgm:cxn modelId="{051C3DA1-F28D-491A-8A75-7B443D1E5E34}" type="presParOf" srcId="{4E7B2B74-D7C4-43BE-B526-D90CF3AA885D}" destId="{64343F58-B5A5-45E7-B90E-30D7B4FA773F}" srcOrd="1" destOrd="0" presId="urn:microsoft.com/office/officeart/2005/8/layout/list1"/>
    <dgm:cxn modelId="{5BECCD73-7B5C-4566-A047-357DF85ADA46}" type="presParOf" srcId="{4E7B2B74-D7C4-43BE-B526-D90CF3AA885D}" destId="{A66A9956-DC3B-41A8-B9F2-C6C9F0F5DAE8}" srcOrd="2" destOrd="0" presId="urn:microsoft.com/office/officeart/2005/8/layout/list1"/>
    <dgm:cxn modelId="{403C6326-F632-48B7-85A9-DF7800F7B813}" type="presParOf" srcId="{4E7B2B74-D7C4-43BE-B526-D90CF3AA885D}" destId="{77AD829D-441F-4C4B-98FF-2E091F2B085C}" srcOrd="3" destOrd="0" presId="urn:microsoft.com/office/officeart/2005/8/layout/list1"/>
    <dgm:cxn modelId="{75E986B6-696D-41BE-80AC-2C117FF3DACA}" type="presParOf" srcId="{4E7B2B74-D7C4-43BE-B526-D90CF3AA885D}" destId="{E75F1441-0D2E-481A-887D-15A36E86F624}" srcOrd="4" destOrd="0" presId="urn:microsoft.com/office/officeart/2005/8/layout/list1"/>
    <dgm:cxn modelId="{7F24CF6A-E13F-49AE-969F-D9207CABB5C5}" type="presParOf" srcId="{E75F1441-0D2E-481A-887D-15A36E86F624}" destId="{6B77B4DC-DF7E-4EEB-8334-128A093531EF}" srcOrd="0" destOrd="0" presId="urn:microsoft.com/office/officeart/2005/8/layout/list1"/>
    <dgm:cxn modelId="{45AB1C02-8AEA-408C-9E23-3361EC081CC3}" type="presParOf" srcId="{E75F1441-0D2E-481A-887D-15A36E86F624}" destId="{87641ADE-8803-498E-8114-49187C2B2E9E}" srcOrd="1" destOrd="0" presId="urn:microsoft.com/office/officeart/2005/8/layout/list1"/>
    <dgm:cxn modelId="{A1CF387B-E2E0-4384-B59A-CB947462A6D0}" type="presParOf" srcId="{4E7B2B74-D7C4-43BE-B526-D90CF3AA885D}" destId="{55C39B40-E9E8-40F9-81E0-B4B15BE04427}" srcOrd="5" destOrd="0" presId="urn:microsoft.com/office/officeart/2005/8/layout/list1"/>
    <dgm:cxn modelId="{48868650-A4F5-49A4-AA1C-5B8C6FCFF39F}" type="presParOf" srcId="{4E7B2B74-D7C4-43BE-B526-D90CF3AA885D}" destId="{4DE00499-C7A6-48A4-B5C2-1D0250F5CA37}" srcOrd="6" destOrd="0" presId="urn:microsoft.com/office/officeart/2005/8/layout/list1"/>
    <dgm:cxn modelId="{6B130735-C759-48BD-BFD4-53FB49229555}" type="presParOf" srcId="{4E7B2B74-D7C4-43BE-B526-D90CF3AA885D}" destId="{29CDCA91-7022-4099-A7EC-5DFA12C89196}" srcOrd="7" destOrd="0" presId="urn:microsoft.com/office/officeart/2005/8/layout/list1"/>
    <dgm:cxn modelId="{D599FCD3-9021-45AB-ACE0-E7AA38A0E7EF}" type="presParOf" srcId="{4E7B2B74-D7C4-43BE-B526-D90CF3AA885D}" destId="{FAD929C6-73A3-43DD-9897-B6EC8A79752C}" srcOrd="8" destOrd="0" presId="urn:microsoft.com/office/officeart/2005/8/layout/list1"/>
    <dgm:cxn modelId="{20B29792-B87B-4D54-BE1B-57EEE573B690}" type="presParOf" srcId="{FAD929C6-73A3-43DD-9897-B6EC8A79752C}" destId="{ED93B4F7-9281-4128-BB8E-CAADC567C884}" srcOrd="0" destOrd="0" presId="urn:microsoft.com/office/officeart/2005/8/layout/list1"/>
    <dgm:cxn modelId="{6E2DFC6E-32DC-4DAA-BF1D-124A3C94F78E}" type="presParOf" srcId="{FAD929C6-73A3-43DD-9897-B6EC8A79752C}" destId="{0C5A5A9D-81E7-4154-AFF7-25A5166C7E54}" srcOrd="1" destOrd="0" presId="urn:microsoft.com/office/officeart/2005/8/layout/list1"/>
    <dgm:cxn modelId="{D50BEDCE-7F61-4429-9FC0-B75B573D2E5F}" type="presParOf" srcId="{4E7B2B74-D7C4-43BE-B526-D90CF3AA885D}" destId="{534C7360-0D96-4E74-B58D-324F85B38490}" srcOrd="9" destOrd="0" presId="urn:microsoft.com/office/officeart/2005/8/layout/list1"/>
    <dgm:cxn modelId="{2C826156-872C-410F-8FAA-F081679E9525}" type="presParOf" srcId="{4E7B2B74-D7C4-43BE-B526-D90CF3AA885D}" destId="{54B36B6B-9CE0-44A8-9FBC-3ED110ED7DF6}" srcOrd="10" destOrd="0" presId="urn:microsoft.com/office/officeart/2005/8/layout/list1"/>
    <dgm:cxn modelId="{9ECB922F-F370-4757-B7BE-119C923949ED}" type="presParOf" srcId="{4E7B2B74-D7C4-43BE-B526-D90CF3AA885D}" destId="{633ACF38-0A48-4B3D-B81F-9BD657B874BE}" srcOrd="11" destOrd="0" presId="urn:microsoft.com/office/officeart/2005/8/layout/list1"/>
    <dgm:cxn modelId="{D9229DEA-34C6-4D26-80F9-DFBBBA7736AD}" type="presParOf" srcId="{4E7B2B74-D7C4-43BE-B526-D90CF3AA885D}" destId="{38F115A7-84B1-434D-A9D5-1973C2AB7582}" srcOrd="12" destOrd="0" presId="urn:microsoft.com/office/officeart/2005/8/layout/list1"/>
    <dgm:cxn modelId="{D451E36C-A600-416C-8D2D-197DC2B47A4D}" type="presParOf" srcId="{38F115A7-84B1-434D-A9D5-1973C2AB7582}" destId="{30EAAA33-8E22-4E1A-9A86-C10A1ADCD771}" srcOrd="0" destOrd="0" presId="urn:microsoft.com/office/officeart/2005/8/layout/list1"/>
    <dgm:cxn modelId="{D8BFED64-AFDF-4EC5-8E3A-C89415C9F7A2}" type="presParOf" srcId="{38F115A7-84B1-434D-A9D5-1973C2AB7582}" destId="{A551E535-BB28-4F6F-821B-81898EA381E2}" srcOrd="1" destOrd="0" presId="urn:microsoft.com/office/officeart/2005/8/layout/list1"/>
    <dgm:cxn modelId="{A9B2CC94-D6E5-4EF2-AF80-4FC5D09488F2}" type="presParOf" srcId="{4E7B2B74-D7C4-43BE-B526-D90CF3AA885D}" destId="{E534C0B9-F404-4253-90AC-9C7C9BF8E966}" srcOrd="13" destOrd="0" presId="urn:microsoft.com/office/officeart/2005/8/layout/list1"/>
    <dgm:cxn modelId="{2AF69FB2-5DBC-49B2-8877-FB3C5D1EADE3}" type="presParOf" srcId="{4E7B2B74-D7C4-43BE-B526-D90CF3AA885D}" destId="{3B4C4409-0F71-4B07-931E-80D4D2C577D4}" srcOrd="14" destOrd="0" presId="urn:microsoft.com/office/officeart/2005/8/layout/list1"/>
    <dgm:cxn modelId="{AD823BBB-C458-4A51-9D3B-029352AEF419}" type="presParOf" srcId="{4E7B2B74-D7C4-43BE-B526-D90CF3AA885D}" destId="{3B209FCC-E9A7-446E-A151-8E159281F45B}" srcOrd="15" destOrd="0" presId="urn:microsoft.com/office/officeart/2005/8/layout/list1"/>
    <dgm:cxn modelId="{2F433D1E-072F-41DA-A5C8-F7D7092A2938}" type="presParOf" srcId="{4E7B2B74-D7C4-43BE-B526-D90CF3AA885D}" destId="{E15E299E-3C50-4CFF-833B-834FAB91B2B2}" srcOrd="16" destOrd="0" presId="urn:microsoft.com/office/officeart/2005/8/layout/list1"/>
    <dgm:cxn modelId="{E44CC064-0584-453D-8F69-2C2040039F4D}" type="presParOf" srcId="{E15E299E-3C50-4CFF-833B-834FAB91B2B2}" destId="{A725007A-93AE-4544-AB70-5866C34115DE}" srcOrd="0" destOrd="0" presId="urn:microsoft.com/office/officeart/2005/8/layout/list1"/>
    <dgm:cxn modelId="{82774C02-3EB3-441D-A6F3-EC389F2E68FE}" type="presParOf" srcId="{E15E299E-3C50-4CFF-833B-834FAB91B2B2}" destId="{06510BA3-A283-4FA0-94D1-9D8DF162B8F2}" srcOrd="1" destOrd="0" presId="urn:microsoft.com/office/officeart/2005/8/layout/list1"/>
    <dgm:cxn modelId="{F281C99A-3BE3-46EE-847B-DDCC66943310}" type="presParOf" srcId="{4E7B2B74-D7C4-43BE-B526-D90CF3AA885D}" destId="{39D67867-9B4E-4F59-BA6A-D270E43FD017}" srcOrd="17" destOrd="0" presId="urn:microsoft.com/office/officeart/2005/8/layout/list1"/>
    <dgm:cxn modelId="{2C70C9AD-AEFF-4265-9D15-F430ADC40CF8}" type="presParOf" srcId="{4E7B2B74-D7C4-43BE-B526-D90CF3AA885D}" destId="{72E39274-8AF7-4366-BACA-1D31A18E351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746436E-AE9E-4B3A-842F-FD1E02128470}" type="doc">
      <dgm:prSet loTypeId="urn:microsoft.com/office/officeart/2005/8/layout/gear1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IE"/>
        </a:p>
      </dgm:t>
    </dgm:pt>
    <dgm:pt modelId="{C97E6257-FE72-403A-AC33-709673AFF34C}">
      <dgm:prSet phldrT="[Text]" custT="1"/>
      <dgm:spPr/>
      <dgm:t>
        <a:bodyPr/>
        <a:lstStyle/>
        <a:p>
          <a:r>
            <a:rPr lang="el-GR" sz="2400" dirty="0"/>
            <a:t>Οργανική ανάπτυξη</a:t>
          </a:r>
          <a:endParaRPr lang="en-IE" sz="2400" dirty="0"/>
        </a:p>
      </dgm:t>
    </dgm:pt>
    <dgm:pt modelId="{46315E3A-11DF-428D-8725-D2F21FCCEACA}" type="parTrans" cxnId="{C1681389-413B-42EE-9588-D8C9F3F80AD3}">
      <dgm:prSet/>
      <dgm:spPr/>
      <dgm:t>
        <a:bodyPr/>
        <a:lstStyle/>
        <a:p>
          <a:endParaRPr lang="en-IE"/>
        </a:p>
      </dgm:t>
    </dgm:pt>
    <dgm:pt modelId="{5FE25060-A833-4417-B15C-80D35B14A8EC}" type="sibTrans" cxnId="{C1681389-413B-42EE-9588-D8C9F3F80AD3}">
      <dgm:prSet/>
      <dgm:spPr/>
      <dgm:t>
        <a:bodyPr/>
        <a:lstStyle/>
        <a:p>
          <a:endParaRPr lang="en-IE"/>
        </a:p>
      </dgm:t>
    </dgm:pt>
    <dgm:pt modelId="{3674A444-CAFF-43C6-9B25-A93D3FCD95E6}">
      <dgm:prSet phldrT="[Text]" custT="1"/>
      <dgm:spPr/>
      <dgm:t>
        <a:bodyPr/>
        <a:lstStyle/>
        <a:p>
          <a:r>
            <a:rPr lang="el-GR" sz="1100" dirty="0"/>
            <a:t>Συνεργασίες</a:t>
          </a:r>
          <a:endParaRPr lang="en-IE" sz="1100" dirty="0"/>
        </a:p>
      </dgm:t>
    </dgm:pt>
    <dgm:pt modelId="{B0583971-C414-4BD8-87CC-EA77F9E11073}" type="parTrans" cxnId="{CC890E34-7546-45EC-92E9-DFF404AEC229}">
      <dgm:prSet/>
      <dgm:spPr/>
      <dgm:t>
        <a:bodyPr/>
        <a:lstStyle/>
        <a:p>
          <a:endParaRPr lang="en-IE"/>
        </a:p>
      </dgm:t>
    </dgm:pt>
    <dgm:pt modelId="{690A5074-3380-4C86-9054-E41A044479A0}" type="sibTrans" cxnId="{CC890E34-7546-45EC-92E9-DFF404AEC229}">
      <dgm:prSet/>
      <dgm:spPr/>
      <dgm:t>
        <a:bodyPr/>
        <a:lstStyle/>
        <a:p>
          <a:endParaRPr lang="en-IE"/>
        </a:p>
      </dgm:t>
    </dgm:pt>
    <dgm:pt modelId="{6B43C655-F463-4F50-841B-877278DF180C}">
      <dgm:prSet phldrT="[Text]"/>
      <dgm:spPr/>
      <dgm:t>
        <a:bodyPr/>
        <a:lstStyle/>
        <a:p>
          <a:r>
            <a:rPr lang="el-GR" dirty="0"/>
            <a:t>Εξαγορές</a:t>
          </a:r>
          <a:endParaRPr lang="en-IE" dirty="0"/>
        </a:p>
      </dgm:t>
    </dgm:pt>
    <dgm:pt modelId="{FFF6CDB5-975E-4677-BB5D-A22A89804E79}" type="parTrans" cxnId="{8608E19A-1E6C-4F55-B162-9541DD3A7384}">
      <dgm:prSet/>
      <dgm:spPr/>
      <dgm:t>
        <a:bodyPr/>
        <a:lstStyle/>
        <a:p>
          <a:endParaRPr lang="en-IE"/>
        </a:p>
      </dgm:t>
    </dgm:pt>
    <dgm:pt modelId="{DAF6F4DD-DFB6-458F-899A-3850F11D08F8}" type="sibTrans" cxnId="{8608E19A-1E6C-4F55-B162-9541DD3A7384}">
      <dgm:prSet/>
      <dgm:spPr/>
      <dgm:t>
        <a:bodyPr/>
        <a:lstStyle/>
        <a:p>
          <a:endParaRPr lang="en-IE"/>
        </a:p>
      </dgm:t>
    </dgm:pt>
    <dgm:pt modelId="{E040B299-66D4-4970-A106-04A0D8577818}" type="pres">
      <dgm:prSet presAssocID="{9746436E-AE9E-4B3A-842F-FD1E0212847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965D2E0-71F6-4B07-B3EC-084778DE415E}" type="pres">
      <dgm:prSet presAssocID="{C97E6257-FE72-403A-AC33-709673AFF34C}" presName="gear1" presStyleLbl="node1" presStyleIdx="0" presStyleCnt="3" custScaleX="210153" custScaleY="137928">
        <dgm:presLayoutVars>
          <dgm:chMax val="1"/>
          <dgm:bulletEnabled val="1"/>
        </dgm:presLayoutVars>
      </dgm:prSet>
      <dgm:spPr/>
    </dgm:pt>
    <dgm:pt modelId="{04DC42FD-2790-482E-96F1-9A0ECDA53A35}" type="pres">
      <dgm:prSet presAssocID="{C97E6257-FE72-403A-AC33-709673AFF34C}" presName="gear1srcNode" presStyleLbl="node1" presStyleIdx="0" presStyleCnt="3"/>
      <dgm:spPr/>
    </dgm:pt>
    <dgm:pt modelId="{7497BD63-88E0-47EA-8F66-941BEDEA7F45}" type="pres">
      <dgm:prSet presAssocID="{C97E6257-FE72-403A-AC33-709673AFF34C}" presName="gear1dstNode" presStyleLbl="node1" presStyleIdx="0" presStyleCnt="3"/>
      <dgm:spPr/>
    </dgm:pt>
    <dgm:pt modelId="{BE638A7E-4E0D-4B28-9CF7-7F0D3D1D9D1F}" type="pres">
      <dgm:prSet presAssocID="{3674A444-CAFF-43C6-9B25-A93D3FCD95E6}" presName="gear2" presStyleLbl="node1" presStyleIdx="1" presStyleCnt="3" custScaleX="95215" custScaleY="94571" custLinFactNeighborX="5592" custLinFactNeighborY="-14913">
        <dgm:presLayoutVars>
          <dgm:chMax val="1"/>
          <dgm:bulletEnabled val="1"/>
        </dgm:presLayoutVars>
      </dgm:prSet>
      <dgm:spPr/>
    </dgm:pt>
    <dgm:pt modelId="{A137F531-1C67-4D28-B9A7-E4A9CD9E0E9C}" type="pres">
      <dgm:prSet presAssocID="{3674A444-CAFF-43C6-9B25-A93D3FCD95E6}" presName="gear2srcNode" presStyleLbl="node1" presStyleIdx="1" presStyleCnt="3"/>
      <dgm:spPr/>
    </dgm:pt>
    <dgm:pt modelId="{0A2F4A62-1917-4EC1-9950-5C99AF90E974}" type="pres">
      <dgm:prSet presAssocID="{3674A444-CAFF-43C6-9B25-A93D3FCD95E6}" presName="gear2dstNode" presStyleLbl="node1" presStyleIdx="1" presStyleCnt="3"/>
      <dgm:spPr/>
    </dgm:pt>
    <dgm:pt modelId="{362716F8-C776-4982-8DEF-89005D4BC937}" type="pres">
      <dgm:prSet presAssocID="{6B43C655-F463-4F50-841B-877278DF180C}" presName="gear3" presStyleLbl="node1" presStyleIdx="2" presStyleCnt="3" custScaleX="102746" custScaleY="69982" custLinFactNeighborX="36402" custLinFactNeighborY="-6284"/>
      <dgm:spPr/>
    </dgm:pt>
    <dgm:pt modelId="{60C1AFFF-D4FA-4B04-8D0B-5850896A4CD0}" type="pres">
      <dgm:prSet presAssocID="{6B43C655-F463-4F50-841B-877278DF180C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5111FD88-131C-493C-8612-AF62B8F4FA8F}" type="pres">
      <dgm:prSet presAssocID="{6B43C655-F463-4F50-841B-877278DF180C}" presName="gear3srcNode" presStyleLbl="node1" presStyleIdx="2" presStyleCnt="3"/>
      <dgm:spPr/>
    </dgm:pt>
    <dgm:pt modelId="{7FFC16F2-BECA-4EA6-8B7D-C0FFB21682CB}" type="pres">
      <dgm:prSet presAssocID="{6B43C655-F463-4F50-841B-877278DF180C}" presName="gear3dstNode" presStyleLbl="node1" presStyleIdx="2" presStyleCnt="3"/>
      <dgm:spPr/>
    </dgm:pt>
    <dgm:pt modelId="{DE4DDF76-03F4-4602-839F-29B8024625CD}" type="pres">
      <dgm:prSet presAssocID="{5FE25060-A833-4417-B15C-80D35B14A8EC}" presName="connector1" presStyleLbl="sibTrans2D1" presStyleIdx="0" presStyleCnt="3" custScaleX="189448" custLinFactNeighborX="137" custLinFactNeighborY="-79"/>
      <dgm:spPr/>
    </dgm:pt>
    <dgm:pt modelId="{38705FB5-A3C9-4760-889A-CD0555BA1ABD}" type="pres">
      <dgm:prSet presAssocID="{690A5074-3380-4C86-9054-E41A044479A0}" presName="connector2" presStyleLbl="sibTrans2D1" presStyleIdx="1" presStyleCnt="3" custLinFactNeighborX="14142" custLinFactNeighborY="-992"/>
      <dgm:spPr/>
    </dgm:pt>
    <dgm:pt modelId="{15215DA0-0B3B-4738-B4CC-8332BC534982}" type="pres">
      <dgm:prSet presAssocID="{DAF6F4DD-DFB6-458F-899A-3850F11D08F8}" presName="connector3" presStyleLbl="sibTrans2D1" presStyleIdx="2" presStyleCnt="3" custLinFactNeighborX="32324" custLinFactNeighborY="1594"/>
      <dgm:spPr/>
    </dgm:pt>
  </dgm:ptLst>
  <dgm:cxnLst>
    <dgm:cxn modelId="{A6E93A26-AE16-4ABA-B940-DB9D30B11F2D}" type="presOf" srcId="{C97E6257-FE72-403A-AC33-709673AFF34C}" destId="{7497BD63-88E0-47EA-8F66-941BEDEA7F45}" srcOrd="2" destOrd="0" presId="urn:microsoft.com/office/officeart/2005/8/layout/gear1"/>
    <dgm:cxn modelId="{CC890E34-7546-45EC-92E9-DFF404AEC229}" srcId="{9746436E-AE9E-4B3A-842F-FD1E02128470}" destId="{3674A444-CAFF-43C6-9B25-A93D3FCD95E6}" srcOrd="1" destOrd="0" parTransId="{B0583971-C414-4BD8-87CC-EA77F9E11073}" sibTransId="{690A5074-3380-4C86-9054-E41A044479A0}"/>
    <dgm:cxn modelId="{0AB22049-861D-4F9F-BA57-AC9C77415883}" type="presOf" srcId="{6B43C655-F463-4F50-841B-877278DF180C}" destId="{60C1AFFF-D4FA-4B04-8D0B-5850896A4CD0}" srcOrd="1" destOrd="0" presId="urn:microsoft.com/office/officeart/2005/8/layout/gear1"/>
    <dgm:cxn modelId="{C1681389-413B-42EE-9588-D8C9F3F80AD3}" srcId="{9746436E-AE9E-4B3A-842F-FD1E02128470}" destId="{C97E6257-FE72-403A-AC33-709673AFF34C}" srcOrd="0" destOrd="0" parTransId="{46315E3A-11DF-428D-8725-D2F21FCCEACA}" sibTransId="{5FE25060-A833-4417-B15C-80D35B14A8EC}"/>
    <dgm:cxn modelId="{8608E19A-1E6C-4F55-B162-9541DD3A7384}" srcId="{9746436E-AE9E-4B3A-842F-FD1E02128470}" destId="{6B43C655-F463-4F50-841B-877278DF180C}" srcOrd="2" destOrd="0" parTransId="{FFF6CDB5-975E-4677-BB5D-A22A89804E79}" sibTransId="{DAF6F4DD-DFB6-458F-899A-3850F11D08F8}"/>
    <dgm:cxn modelId="{EAADBD9B-A37C-4D39-B5CC-704CA363529F}" type="presOf" srcId="{DAF6F4DD-DFB6-458F-899A-3850F11D08F8}" destId="{15215DA0-0B3B-4738-B4CC-8332BC534982}" srcOrd="0" destOrd="0" presId="urn:microsoft.com/office/officeart/2005/8/layout/gear1"/>
    <dgm:cxn modelId="{0F1D4CB1-5287-4463-93AE-2FDA8AE0D0F3}" type="presOf" srcId="{5FE25060-A833-4417-B15C-80D35B14A8EC}" destId="{DE4DDF76-03F4-4602-839F-29B8024625CD}" srcOrd="0" destOrd="0" presId="urn:microsoft.com/office/officeart/2005/8/layout/gear1"/>
    <dgm:cxn modelId="{21502DB9-FA4F-4255-971C-48CF6C94AE21}" type="presOf" srcId="{3674A444-CAFF-43C6-9B25-A93D3FCD95E6}" destId="{BE638A7E-4E0D-4B28-9CF7-7F0D3D1D9D1F}" srcOrd="0" destOrd="0" presId="urn:microsoft.com/office/officeart/2005/8/layout/gear1"/>
    <dgm:cxn modelId="{726414BA-7ED7-45C2-A04B-4C9A4E7C7287}" type="presOf" srcId="{6B43C655-F463-4F50-841B-877278DF180C}" destId="{5111FD88-131C-493C-8612-AF62B8F4FA8F}" srcOrd="2" destOrd="0" presId="urn:microsoft.com/office/officeart/2005/8/layout/gear1"/>
    <dgm:cxn modelId="{10E536C0-422B-44E1-BC1C-15C12C78E479}" type="presOf" srcId="{3674A444-CAFF-43C6-9B25-A93D3FCD95E6}" destId="{A137F531-1C67-4D28-B9A7-E4A9CD9E0E9C}" srcOrd="1" destOrd="0" presId="urn:microsoft.com/office/officeart/2005/8/layout/gear1"/>
    <dgm:cxn modelId="{F443F3C7-F1D5-4CD4-9CC2-5BA4A4CC9D5A}" type="presOf" srcId="{6B43C655-F463-4F50-841B-877278DF180C}" destId="{362716F8-C776-4982-8DEF-89005D4BC937}" srcOrd="0" destOrd="0" presId="urn:microsoft.com/office/officeart/2005/8/layout/gear1"/>
    <dgm:cxn modelId="{90E726D4-C09D-4C87-9B55-01C70FCC64ED}" type="presOf" srcId="{C97E6257-FE72-403A-AC33-709673AFF34C}" destId="{04DC42FD-2790-482E-96F1-9A0ECDA53A35}" srcOrd="1" destOrd="0" presId="urn:microsoft.com/office/officeart/2005/8/layout/gear1"/>
    <dgm:cxn modelId="{DCF2F9D5-C959-482C-A103-A8971B9DA8E8}" type="presOf" srcId="{690A5074-3380-4C86-9054-E41A044479A0}" destId="{38705FB5-A3C9-4760-889A-CD0555BA1ABD}" srcOrd="0" destOrd="0" presId="urn:microsoft.com/office/officeart/2005/8/layout/gear1"/>
    <dgm:cxn modelId="{EA4556DC-9D33-44E8-8078-F3C6C09C091D}" type="presOf" srcId="{3674A444-CAFF-43C6-9B25-A93D3FCD95E6}" destId="{0A2F4A62-1917-4EC1-9950-5C99AF90E974}" srcOrd="2" destOrd="0" presId="urn:microsoft.com/office/officeart/2005/8/layout/gear1"/>
    <dgm:cxn modelId="{C27A7BF2-08C4-4B3C-8278-36D0FA284DFE}" type="presOf" srcId="{9746436E-AE9E-4B3A-842F-FD1E02128470}" destId="{E040B299-66D4-4970-A106-04A0D8577818}" srcOrd="0" destOrd="0" presId="urn:microsoft.com/office/officeart/2005/8/layout/gear1"/>
    <dgm:cxn modelId="{727E1FFB-3881-4059-91FD-7690C42C618E}" type="presOf" srcId="{6B43C655-F463-4F50-841B-877278DF180C}" destId="{7FFC16F2-BECA-4EA6-8B7D-C0FFB21682CB}" srcOrd="3" destOrd="0" presId="urn:microsoft.com/office/officeart/2005/8/layout/gear1"/>
    <dgm:cxn modelId="{2EB178FF-AAE5-430B-92EB-4CA8C162020E}" type="presOf" srcId="{C97E6257-FE72-403A-AC33-709673AFF34C}" destId="{6965D2E0-71F6-4B07-B3EC-084778DE415E}" srcOrd="0" destOrd="0" presId="urn:microsoft.com/office/officeart/2005/8/layout/gear1"/>
    <dgm:cxn modelId="{A189FED8-4A84-4E1D-8CAD-AF154736DA1F}" type="presParOf" srcId="{E040B299-66D4-4970-A106-04A0D8577818}" destId="{6965D2E0-71F6-4B07-B3EC-084778DE415E}" srcOrd="0" destOrd="0" presId="urn:microsoft.com/office/officeart/2005/8/layout/gear1"/>
    <dgm:cxn modelId="{185984E9-FEAE-4759-B6F6-7F6199F37D67}" type="presParOf" srcId="{E040B299-66D4-4970-A106-04A0D8577818}" destId="{04DC42FD-2790-482E-96F1-9A0ECDA53A35}" srcOrd="1" destOrd="0" presId="urn:microsoft.com/office/officeart/2005/8/layout/gear1"/>
    <dgm:cxn modelId="{5E19F2A3-09A8-4CF6-B83F-F9E111AC57BB}" type="presParOf" srcId="{E040B299-66D4-4970-A106-04A0D8577818}" destId="{7497BD63-88E0-47EA-8F66-941BEDEA7F45}" srcOrd="2" destOrd="0" presId="urn:microsoft.com/office/officeart/2005/8/layout/gear1"/>
    <dgm:cxn modelId="{9CAF4E40-E4B3-4592-AE69-2CECB3E2294B}" type="presParOf" srcId="{E040B299-66D4-4970-A106-04A0D8577818}" destId="{BE638A7E-4E0D-4B28-9CF7-7F0D3D1D9D1F}" srcOrd="3" destOrd="0" presId="urn:microsoft.com/office/officeart/2005/8/layout/gear1"/>
    <dgm:cxn modelId="{C4B4D629-2B7D-4855-9238-952F57122471}" type="presParOf" srcId="{E040B299-66D4-4970-A106-04A0D8577818}" destId="{A137F531-1C67-4D28-B9A7-E4A9CD9E0E9C}" srcOrd="4" destOrd="0" presId="urn:microsoft.com/office/officeart/2005/8/layout/gear1"/>
    <dgm:cxn modelId="{340399EF-0CC0-4468-938D-4D52B3D2CCD4}" type="presParOf" srcId="{E040B299-66D4-4970-A106-04A0D8577818}" destId="{0A2F4A62-1917-4EC1-9950-5C99AF90E974}" srcOrd="5" destOrd="0" presId="urn:microsoft.com/office/officeart/2005/8/layout/gear1"/>
    <dgm:cxn modelId="{153B7065-2AD9-4FA2-875B-DAD74E4C9658}" type="presParOf" srcId="{E040B299-66D4-4970-A106-04A0D8577818}" destId="{362716F8-C776-4982-8DEF-89005D4BC937}" srcOrd="6" destOrd="0" presId="urn:microsoft.com/office/officeart/2005/8/layout/gear1"/>
    <dgm:cxn modelId="{D57CD8B0-3685-4429-A6E6-2DD734177106}" type="presParOf" srcId="{E040B299-66D4-4970-A106-04A0D8577818}" destId="{60C1AFFF-D4FA-4B04-8D0B-5850896A4CD0}" srcOrd="7" destOrd="0" presId="urn:microsoft.com/office/officeart/2005/8/layout/gear1"/>
    <dgm:cxn modelId="{928D052A-B437-4F58-B63A-74364E1BECBF}" type="presParOf" srcId="{E040B299-66D4-4970-A106-04A0D8577818}" destId="{5111FD88-131C-493C-8612-AF62B8F4FA8F}" srcOrd="8" destOrd="0" presId="urn:microsoft.com/office/officeart/2005/8/layout/gear1"/>
    <dgm:cxn modelId="{65F7C221-D6A4-419E-A036-7C7AD9AD7C1E}" type="presParOf" srcId="{E040B299-66D4-4970-A106-04A0D8577818}" destId="{7FFC16F2-BECA-4EA6-8B7D-C0FFB21682CB}" srcOrd="9" destOrd="0" presId="urn:microsoft.com/office/officeart/2005/8/layout/gear1"/>
    <dgm:cxn modelId="{E8ED35CE-C5A5-4C4F-9A8E-74FBF53BD0F3}" type="presParOf" srcId="{E040B299-66D4-4970-A106-04A0D8577818}" destId="{DE4DDF76-03F4-4602-839F-29B8024625CD}" srcOrd="10" destOrd="0" presId="urn:microsoft.com/office/officeart/2005/8/layout/gear1"/>
    <dgm:cxn modelId="{D4C8203D-C817-4E14-A599-D95BDE88BDCB}" type="presParOf" srcId="{E040B299-66D4-4970-A106-04A0D8577818}" destId="{38705FB5-A3C9-4760-889A-CD0555BA1ABD}" srcOrd="11" destOrd="0" presId="urn:microsoft.com/office/officeart/2005/8/layout/gear1"/>
    <dgm:cxn modelId="{EEEFA324-5AFE-45E6-B6B4-921B5883043D}" type="presParOf" srcId="{E040B299-66D4-4970-A106-04A0D8577818}" destId="{15215DA0-0B3B-4738-B4CC-8332BC53498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0FBACCE-0030-4D9A-A32F-F168B558257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4C12042A-8951-4B68-8BFD-88E6A142D9A5}">
      <dgm:prSet phldrT="[Text]"/>
      <dgm:spPr/>
      <dgm:t>
        <a:bodyPr/>
        <a:lstStyle/>
        <a:p>
          <a:r>
            <a:rPr lang="el-GR" dirty="0"/>
            <a:t>Στρατηγικός στόχος</a:t>
          </a:r>
          <a:r>
            <a:rPr lang="en-US" dirty="0"/>
            <a:t>:</a:t>
          </a:r>
          <a:r>
            <a:rPr lang="el-GR" dirty="0"/>
            <a:t> Πειθαρχημένη εφαρμογή της στρατηγικής μας και συνέχιση του επιτυχημένου υφιστάμενου επιχειρηματικού μοντέλου.</a:t>
          </a:r>
          <a:endParaRPr lang="en-IE" dirty="0"/>
        </a:p>
      </dgm:t>
    </dgm:pt>
    <dgm:pt modelId="{9F7BE11D-8ADC-404C-87D5-664974674F02}" type="parTrans" cxnId="{ED7BE3AD-F7B6-457C-B4C2-F91D86A5F57A}">
      <dgm:prSet/>
      <dgm:spPr/>
      <dgm:t>
        <a:bodyPr/>
        <a:lstStyle/>
        <a:p>
          <a:endParaRPr lang="en-IE"/>
        </a:p>
      </dgm:t>
    </dgm:pt>
    <dgm:pt modelId="{0CB8A64D-DCC4-4E9D-8FD9-CF1A4137CCC2}" type="sibTrans" cxnId="{ED7BE3AD-F7B6-457C-B4C2-F91D86A5F57A}">
      <dgm:prSet/>
      <dgm:spPr/>
      <dgm:t>
        <a:bodyPr/>
        <a:lstStyle/>
        <a:p>
          <a:endParaRPr lang="en-IE"/>
        </a:p>
      </dgm:t>
    </dgm:pt>
    <dgm:pt modelId="{EB0A832D-0AAC-48BD-8C46-12081E045412}" type="pres">
      <dgm:prSet presAssocID="{D0FBACCE-0030-4D9A-A32F-F168B558257F}" presName="linear" presStyleCnt="0">
        <dgm:presLayoutVars>
          <dgm:animLvl val="lvl"/>
          <dgm:resizeHandles val="exact"/>
        </dgm:presLayoutVars>
      </dgm:prSet>
      <dgm:spPr/>
    </dgm:pt>
    <dgm:pt modelId="{A7C37EE3-802C-443F-875D-9408DFB978E7}" type="pres">
      <dgm:prSet presAssocID="{4C12042A-8951-4B68-8BFD-88E6A142D9A5}" presName="parentText" presStyleLbl="node1" presStyleIdx="0" presStyleCnt="1" custLinFactNeighborX="-320" custLinFactNeighborY="6220">
        <dgm:presLayoutVars>
          <dgm:chMax val="0"/>
          <dgm:bulletEnabled val="1"/>
        </dgm:presLayoutVars>
      </dgm:prSet>
      <dgm:spPr/>
    </dgm:pt>
  </dgm:ptLst>
  <dgm:cxnLst>
    <dgm:cxn modelId="{0E9AEF74-D70A-4FCC-905F-85D2D6712EB8}" type="presOf" srcId="{4C12042A-8951-4B68-8BFD-88E6A142D9A5}" destId="{A7C37EE3-802C-443F-875D-9408DFB978E7}" srcOrd="0" destOrd="0" presId="urn:microsoft.com/office/officeart/2005/8/layout/vList2"/>
    <dgm:cxn modelId="{ED7BE3AD-F7B6-457C-B4C2-F91D86A5F57A}" srcId="{D0FBACCE-0030-4D9A-A32F-F168B558257F}" destId="{4C12042A-8951-4B68-8BFD-88E6A142D9A5}" srcOrd="0" destOrd="0" parTransId="{9F7BE11D-8ADC-404C-87D5-664974674F02}" sibTransId="{0CB8A64D-DCC4-4E9D-8FD9-CF1A4137CCC2}"/>
    <dgm:cxn modelId="{1BCFEBD3-1482-4A8F-B795-A2446F7C183A}" type="presOf" srcId="{D0FBACCE-0030-4D9A-A32F-F168B558257F}" destId="{EB0A832D-0AAC-48BD-8C46-12081E045412}" srcOrd="0" destOrd="0" presId="urn:microsoft.com/office/officeart/2005/8/layout/vList2"/>
    <dgm:cxn modelId="{6364717D-84A0-4FCB-81B7-6B2FC950DC72}" type="presParOf" srcId="{EB0A832D-0AAC-48BD-8C46-12081E045412}" destId="{A7C37EE3-802C-443F-875D-9408DFB978E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683F463-F168-4A95-BDB5-0940E727F596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E"/>
        </a:p>
      </dgm:t>
    </dgm:pt>
    <dgm:pt modelId="{5A185E51-2A59-44BA-80C2-D20B100C213A}">
      <dgm:prSet/>
      <dgm:spPr/>
      <dgm:t>
        <a:bodyPr/>
        <a:lstStyle/>
        <a:p>
          <a:r>
            <a:rPr lang="el-GR" dirty="0"/>
            <a:t>Σταθερή πολιτική ανάληψης κινδύνων και διαχείρισης απαιτήσεων</a:t>
          </a:r>
          <a:endParaRPr lang="en-IE" dirty="0"/>
        </a:p>
      </dgm:t>
    </dgm:pt>
    <dgm:pt modelId="{35FBC314-053B-47F2-AC46-947092715875}" type="parTrans" cxnId="{E45F713A-7B57-4849-AEC6-2129B76C2110}">
      <dgm:prSet/>
      <dgm:spPr/>
      <dgm:t>
        <a:bodyPr/>
        <a:lstStyle/>
        <a:p>
          <a:endParaRPr lang="en-IE"/>
        </a:p>
      </dgm:t>
    </dgm:pt>
    <dgm:pt modelId="{8793E3A7-474A-4E34-AF51-273BCBB877DE}" type="sibTrans" cxnId="{E45F713A-7B57-4849-AEC6-2129B76C2110}">
      <dgm:prSet/>
      <dgm:spPr/>
      <dgm:t>
        <a:bodyPr/>
        <a:lstStyle/>
        <a:p>
          <a:endParaRPr lang="en-IE"/>
        </a:p>
      </dgm:t>
    </dgm:pt>
    <dgm:pt modelId="{3B38DECE-0F96-45BB-9CE6-C4AB416FE7E6}">
      <dgm:prSet phldrT="[Text]"/>
      <dgm:spPr/>
      <dgm:t>
        <a:bodyPr/>
        <a:lstStyle/>
        <a:p>
          <a:r>
            <a:rPr lang="el-GR" dirty="0"/>
            <a:t>Πρόσληψη και εκπαίδευση νέων πωλητών </a:t>
          </a:r>
        </a:p>
      </dgm:t>
    </dgm:pt>
    <dgm:pt modelId="{39D1F298-FCB0-4F2D-8AF0-325F32E5917D}" type="parTrans" cxnId="{27699EF0-7F11-426C-AED4-BF2CA9F4D321}">
      <dgm:prSet/>
      <dgm:spPr/>
      <dgm:t>
        <a:bodyPr/>
        <a:lstStyle/>
        <a:p>
          <a:endParaRPr lang="en-IE"/>
        </a:p>
      </dgm:t>
    </dgm:pt>
    <dgm:pt modelId="{6CFBA3A7-AA57-491A-8664-62FB101046D4}" type="sibTrans" cxnId="{27699EF0-7F11-426C-AED4-BF2CA9F4D321}">
      <dgm:prSet/>
      <dgm:spPr/>
      <dgm:t>
        <a:bodyPr/>
        <a:lstStyle/>
        <a:p>
          <a:endParaRPr lang="en-IE"/>
        </a:p>
      </dgm:t>
    </dgm:pt>
    <dgm:pt modelId="{F31D1B91-1506-4EB7-AD21-326F744F7E9D}">
      <dgm:prSet/>
      <dgm:spPr/>
      <dgm:t>
        <a:bodyPr/>
        <a:lstStyle/>
        <a:p>
          <a:r>
            <a:rPr lang="en-IE" dirty="0"/>
            <a:t>Cross</a:t>
          </a:r>
          <a:r>
            <a:rPr lang="el-GR" dirty="0"/>
            <a:t>-</a:t>
          </a:r>
          <a:r>
            <a:rPr lang="en-US" dirty="0"/>
            <a:t>selling</a:t>
          </a:r>
          <a:r>
            <a:rPr lang="en-IE" dirty="0"/>
            <a:t> </a:t>
          </a:r>
        </a:p>
      </dgm:t>
    </dgm:pt>
    <dgm:pt modelId="{26E84226-2EFC-4431-BB3A-C466543EC625}" type="parTrans" cxnId="{E671DF6E-B0E5-4727-AD99-8228ED852C79}">
      <dgm:prSet/>
      <dgm:spPr/>
      <dgm:t>
        <a:bodyPr/>
        <a:lstStyle/>
        <a:p>
          <a:endParaRPr lang="en-IE"/>
        </a:p>
      </dgm:t>
    </dgm:pt>
    <dgm:pt modelId="{29B2D7A4-FEFE-4187-B75F-A78B97C8658F}" type="sibTrans" cxnId="{E671DF6E-B0E5-4727-AD99-8228ED852C79}">
      <dgm:prSet/>
      <dgm:spPr/>
      <dgm:t>
        <a:bodyPr/>
        <a:lstStyle/>
        <a:p>
          <a:endParaRPr lang="en-IE"/>
        </a:p>
      </dgm:t>
    </dgm:pt>
    <dgm:pt modelId="{BA35E2B7-796A-4089-92E2-F1AAADEB5C22}">
      <dgm:prSet/>
      <dgm:spPr/>
      <dgm:t>
        <a:bodyPr/>
        <a:lstStyle/>
        <a:p>
          <a:r>
            <a:rPr lang="el-GR" dirty="0"/>
            <a:t>Συνεχής αναβάθμιση ιστοσελίδας και </a:t>
          </a:r>
          <a:r>
            <a:rPr lang="en-GB" dirty="0"/>
            <a:t>online </a:t>
          </a:r>
          <a:r>
            <a:rPr lang="el-GR" dirty="0"/>
            <a:t>υπηρεσιών </a:t>
          </a:r>
          <a:endParaRPr lang="en-IE" dirty="0"/>
        </a:p>
      </dgm:t>
    </dgm:pt>
    <dgm:pt modelId="{057AF8A6-2767-40F4-A30F-8C7B6133C502}" type="parTrans" cxnId="{A4BCA281-4F79-4B3B-93C7-C7DD7EAFE55C}">
      <dgm:prSet/>
      <dgm:spPr/>
      <dgm:t>
        <a:bodyPr/>
        <a:lstStyle/>
        <a:p>
          <a:endParaRPr lang="en-IE"/>
        </a:p>
      </dgm:t>
    </dgm:pt>
    <dgm:pt modelId="{0EC1097A-87B2-4995-B37D-BD3DF698871F}" type="sibTrans" cxnId="{A4BCA281-4F79-4B3B-93C7-C7DD7EAFE55C}">
      <dgm:prSet/>
      <dgm:spPr/>
      <dgm:t>
        <a:bodyPr/>
        <a:lstStyle/>
        <a:p>
          <a:endParaRPr lang="en-IE"/>
        </a:p>
      </dgm:t>
    </dgm:pt>
    <dgm:pt modelId="{1E06120B-2DBB-428E-B503-CA06B427C07F}">
      <dgm:prSet/>
      <dgm:spPr/>
      <dgm:t>
        <a:bodyPr/>
        <a:lstStyle/>
        <a:p>
          <a:r>
            <a:rPr lang="el-GR" dirty="0"/>
            <a:t>Τιμολόγηση</a:t>
          </a:r>
          <a:endParaRPr lang="en-IE" dirty="0"/>
        </a:p>
      </dgm:t>
    </dgm:pt>
    <dgm:pt modelId="{DF104A46-EF44-4766-B847-62CBDFF32BDD}" type="parTrans" cxnId="{D62CB22F-BBCB-43F3-A46C-868E8C9B0D5F}">
      <dgm:prSet/>
      <dgm:spPr/>
      <dgm:t>
        <a:bodyPr/>
        <a:lstStyle/>
        <a:p>
          <a:endParaRPr lang="en-IE"/>
        </a:p>
      </dgm:t>
    </dgm:pt>
    <dgm:pt modelId="{25507E97-FFCC-48BC-8E0F-5922E378BFA5}" type="sibTrans" cxnId="{D62CB22F-BBCB-43F3-A46C-868E8C9B0D5F}">
      <dgm:prSet/>
      <dgm:spPr/>
      <dgm:t>
        <a:bodyPr/>
        <a:lstStyle/>
        <a:p>
          <a:endParaRPr lang="en-IE"/>
        </a:p>
      </dgm:t>
    </dgm:pt>
    <dgm:pt modelId="{ED2D6AB5-467E-49DE-99FE-D32862FCAD26}">
      <dgm:prSet/>
      <dgm:spPr/>
      <dgm:t>
        <a:bodyPr/>
        <a:lstStyle/>
        <a:p>
          <a:r>
            <a:rPr lang="el-GR" dirty="0"/>
            <a:t>Γενική πολιτική</a:t>
          </a:r>
          <a:r>
            <a:rPr lang="en-US" dirty="0"/>
            <a:t>: </a:t>
          </a:r>
          <a:r>
            <a:rPr lang="el-GR" dirty="0"/>
            <a:t>Διατήρηση τιμών παρά τον έντονο ανταγωνισμό</a:t>
          </a:r>
          <a:endParaRPr lang="en-IE" dirty="0"/>
        </a:p>
      </dgm:t>
    </dgm:pt>
    <dgm:pt modelId="{2BADC214-CC08-4259-82CD-1D535BFC4688}" type="parTrans" cxnId="{561E4AAB-5B93-4787-A672-A78DE3B2802B}">
      <dgm:prSet/>
      <dgm:spPr/>
      <dgm:t>
        <a:bodyPr/>
        <a:lstStyle/>
        <a:p>
          <a:endParaRPr lang="en-IE"/>
        </a:p>
      </dgm:t>
    </dgm:pt>
    <dgm:pt modelId="{7F4593A3-0F77-46E3-92BB-71D61E40437E}" type="sibTrans" cxnId="{561E4AAB-5B93-4787-A672-A78DE3B2802B}">
      <dgm:prSet/>
      <dgm:spPr/>
      <dgm:t>
        <a:bodyPr/>
        <a:lstStyle/>
        <a:p>
          <a:endParaRPr lang="en-IE"/>
        </a:p>
      </dgm:t>
    </dgm:pt>
    <dgm:pt modelId="{3872A638-97C6-40CF-BC78-6A03DDBDCD88}">
      <dgm:prSet/>
      <dgm:spPr/>
      <dgm:t>
        <a:bodyPr/>
        <a:lstStyle/>
        <a:p>
          <a:r>
            <a:rPr lang="el-GR" dirty="0"/>
            <a:t>Επιλεκτικές διορθωτικές αναθεωρήσεις τιμών συγκεκριμένων κλάδων ή προϊόντων</a:t>
          </a:r>
          <a:endParaRPr lang="en-IE" dirty="0"/>
        </a:p>
      </dgm:t>
    </dgm:pt>
    <dgm:pt modelId="{4D72B05C-D8D3-478D-ADC8-5753F4378A2E}" type="parTrans" cxnId="{8CCDC495-C609-4621-9423-BB5702502337}">
      <dgm:prSet/>
      <dgm:spPr/>
      <dgm:t>
        <a:bodyPr/>
        <a:lstStyle/>
        <a:p>
          <a:endParaRPr lang="en-IE"/>
        </a:p>
      </dgm:t>
    </dgm:pt>
    <dgm:pt modelId="{35E87FE9-D682-43F6-B426-89D2035BBA95}" type="sibTrans" cxnId="{8CCDC495-C609-4621-9423-BB5702502337}">
      <dgm:prSet/>
      <dgm:spPr/>
      <dgm:t>
        <a:bodyPr/>
        <a:lstStyle/>
        <a:p>
          <a:endParaRPr lang="en-IE"/>
        </a:p>
      </dgm:t>
    </dgm:pt>
    <dgm:pt modelId="{71184447-07D7-4F98-A89C-958EBCFCDC59}">
      <dgm:prSet phldrT="[Text]"/>
      <dgm:spPr/>
      <dgm:t>
        <a:bodyPr/>
        <a:lstStyle/>
        <a:p>
          <a:r>
            <a:rPr lang="el-GR"/>
            <a:t>Ενδυνάμωση δικτύου απευθείας εργασιών</a:t>
          </a:r>
          <a:endParaRPr lang="en-IE" dirty="0"/>
        </a:p>
      </dgm:t>
    </dgm:pt>
    <dgm:pt modelId="{3507E0B8-D366-415A-9B02-EFB79C408E12}" type="parTrans" cxnId="{9F2EBB70-EE67-410B-BDF2-8D04823C66FA}">
      <dgm:prSet/>
      <dgm:spPr/>
      <dgm:t>
        <a:bodyPr/>
        <a:lstStyle/>
        <a:p>
          <a:endParaRPr lang="en-IE"/>
        </a:p>
      </dgm:t>
    </dgm:pt>
    <dgm:pt modelId="{B50AF2D5-5CE1-494F-8E77-E3C58FE81966}" type="sibTrans" cxnId="{9F2EBB70-EE67-410B-BDF2-8D04823C66FA}">
      <dgm:prSet/>
      <dgm:spPr/>
      <dgm:t>
        <a:bodyPr/>
        <a:lstStyle/>
        <a:p>
          <a:endParaRPr lang="en-IE"/>
        </a:p>
      </dgm:t>
    </dgm:pt>
    <dgm:pt modelId="{F6361324-526A-4B4C-982D-D45A0712352F}">
      <dgm:prSet/>
      <dgm:spPr/>
      <dgm:t>
        <a:bodyPr/>
        <a:lstStyle/>
        <a:p>
          <a:r>
            <a:rPr lang="el-GR" dirty="0"/>
            <a:t>Αυστηρές αρχές ανάληψης ασφαλιστικών κινδύνων</a:t>
          </a:r>
          <a:endParaRPr lang="en-IE" dirty="0"/>
        </a:p>
      </dgm:t>
    </dgm:pt>
    <dgm:pt modelId="{F3650896-B1DB-42EB-9817-5031BA9CEBCF}" type="parTrans" cxnId="{E00B88FC-EBBD-4EA4-B099-006B66904707}">
      <dgm:prSet/>
      <dgm:spPr/>
      <dgm:t>
        <a:bodyPr/>
        <a:lstStyle/>
        <a:p>
          <a:endParaRPr lang="en-IE"/>
        </a:p>
      </dgm:t>
    </dgm:pt>
    <dgm:pt modelId="{77306B27-5CA0-4A12-9FE9-693BCCD22785}" type="sibTrans" cxnId="{E00B88FC-EBBD-4EA4-B099-006B66904707}">
      <dgm:prSet/>
      <dgm:spPr/>
      <dgm:t>
        <a:bodyPr/>
        <a:lstStyle/>
        <a:p>
          <a:endParaRPr lang="en-IE"/>
        </a:p>
      </dgm:t>
    </dgm:pt>
    <dgm:pt modelId="{6B934283-F15D-431B-B77D-71A2929FEDBC}">
      <dgm:prSet/>
      <dgm:spPr/>
      <dgm:t>
        <a:bodyPr/>
        <a:lstStyle/>
        <a:p>
          <a:r>
            <a:rPr lang="el-GR" dirty="0"/>
            <a:t>Άμεσος και εξωδικαστικός διακανονισμός απαιτήσεων</a:t>
          </a:r>
          <a:endParaRPr lang="en-IE" dirty="0"/>
        </a:p>
      </dgm:t>
    </dgm:pt>
    <dgm:pt modelId="{0E4214C1-631D-4380-8FBB-0EA6A06118FC}" type="parTrans" cxnId="{849F5F1D-A26C-466A-8B2A-87BD71D43E43}">
      <dgm:prSet/>
      <dgm:spPr/>
      <dgm:t>
        <a:bodyPr/>
        <a:lstStyle/>
        <a:p>
          <a:endParaRPr lang="en-IE"/>
        </a:p>
      </dgm:t>
    </dgm:pt>
    <dgm:pt modelId="{36F12919-0D28-4C9D-9567-C348F3A4A2B7}" type="sibTrans" cxnId="{849F5F1D-A26C-466A-8B2A-87BD71D43E43}">
      <dgm:prSet/>
      <dgm:spPr/>
      <dgm:t>
        <a:bodyPr/>
        <a:lstStyle/>
        <a:p>
          <a:endParaRPr lang="en-IE"/>
        </a:p>
      </dgm:t>
    </dgm:pt>
    <dgm:pt modelId="{A0FAED7F-D953-48ED-8078-FCF02B9429FB}" type="pres">
      <dgm:prSet presAssocID="{D683F463-F168-4A95-BDB5-0940E727F596}" presName="linear" presStyleCnt="0">
        <dgm:presLayoutVars>
          <dgm:animLvl val="lvl"/>
          <dgm:resizeHandles val="exact"/>
        </dgm:presLayoutVars>
      </dgm:prSet>
      <dgm:spPr/>
    </dgm:pt>
    <dgm:pt modelId="{A55793EE-F4C9-4582-8E65-D8B1627B114C}" type="pres">
      <dgm:prSet presAssocID="{5A185E51-2A59-44BA-80C2-D20B100C213A}" presName="parentText" presStyleLbl="node1" presStyleIdx="0" presStyleCnt="3" custLinFactNeighborY="-1408">
        <dgm:presLayoutVars>
          <dgm:chMax val="0"/>
          <dgm:bulletEnabled val="1"/>
        </dgm:presLayoutVars>
      </dgm:prSet>
      <dgm:spPr/>
    </dgm:pt>
    <dgm:pt modelId="{1B4E6984-D0B5-48BF-B402-246E0D21B258}" type="pres">
      <dgm:prSet presAssocID="{5A185E51-2A59-44BA-80C2-D20B100C213A}" presName="childText" presStyleLbl="revTx" presStyleIdx="0" presStyleCnt="3">
        <dgm:presLayoutVars>
          <dgm:bulletEnabled val="1"/>
        </dgm:presLayoutVars>
      </dgm:prSet>
      <dgm:spPr/>
    </dgm:pt>
    <dgm:pt modelId="{7C33428B-6C54-47F0-93FA-32622A8D63C7}" type="pres">
      <dgm:prSet presAssocID="{71184447-07D7-4F98-A89C-958EBCFCDC5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FBD45DC-A84D-4DF6-862E-C30C61CA1930}" type="pres">
      <dgm:prSet presAssocID="{71184447-07D7-4F98-A89C-958EBCFCDC59}" presName="childText" presStyleLbl="revTx" presStyleIdx="1" presStyleCnt="3">
        <dgm:presLayoutVars>
          <dgm:bulletEnabled val="1"/>
        </dgm:presLayoutVars>
      </dgm:prSet>
      <dgm:spPr/>
    </dgm:pt>
    <dgm:pt modelId="{25DEBE06-7472-4E67-9501-2E79FE71D4DA}" type="pres">
      <dgm:prSet presAssocID="{1E06120B-2DBB-428E-B503-CA06B427C07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5D6FBEC-0136-4A71-B17B-7A436252879C}" type="pres">
      <dgm:prSet presAssocID="{1E06120B-2DBB-428E-B503-CA06B427C07F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849F5F1D-A26C-466A-8B2A-87BD71D43E43}" srcId="{5A185E51-2A59-44BA-80C2-D20B100C213A}" destId="{6B934283-F15D-431B-B77D-71A2929FEDBC}" srcOrd="1" destOrd="0" parTransId="{0E4214C1-631D-4380-8FBB-0EA6A06118FC}" sibTransId="{36F12919-0D28-4C9D-9567-C348F3A4A2B7}"/>
    <dgm:cxn modelId="{8ADD8326-5D48-442B-A682-5E21B9AAC98A}" type="presOf" srcId="{71184447-07D7-4F98-A89C-958EBCFCDC59}" destId="{7C33428B-6C54-47F0-93FA-32622A8D63C7}" srcOrd="0" destOrd="0" presId="urn:microsoft.com/office/officeart/2005/8/layout/vList2"/>
    <dgm:cxn modelId="{D62CB22F-BBCB-43F3-A46C-868E8C9B0D5F}" srcId="{D683F463-F168-4A95-BDB5-0940E727F596}" destId="{1E06120B-2DBB-428E-B503-CA06B427C07F}" srcOrd="2" destOrd="0" parTransId="{DF104A46-EF44-4766-B847-62CBDFF32BDD}" sibTransId="{25507E97-FFCC-48BC-8E0F-5922E378BFA5}"/>
    <dgm:cxn modelId="{E45F713A-7B57-4849-AEC6-2129B76C2110}" srcId="{D683F463-F168-4A95-BDB5-0940E727F596}" destId="{5A185E51-2A59-44BA-80C2-D20B100C213A}" srcOrd="0" destOrd="0" parTransId="{35FBC314-053B-47F2-AC46-947092715875}" sibTransId="{8793E3A7-474A-4E34-AF51-273BCBB877DE}"/>
    <dgm:cxn modelId="{BEA0DB3F-5B49-4DD7-BB37-DF186EE9D90B}" type="presOf" srcId="{3B38DECE-0F96-45BB-9CE6-C4AB416FE7E6}" destId="{6FBD45DC-A84D-4DF6-862E-C30C61CA1930}" srcOrd="0" destOrd="0" presId="urn:microsoft.com/office/officeart/2005/8/layout/vList2"/>
    <dgm:cxn modelId="{5030EC68-C99D-46E5-A509-E4CA343D80BA}" type="presOf" srcId="{BA35E2B7-796A-4089-92E2-F1AAADEB5C22}" destId="{6FBD45DC-A84D-4DF6-862E-C30C61CA1930}" srcOrd="0" destOrd="2" presId="urn:microsoft.com/office/officeart/2005/8/layout/vList2"/>
    <dgm:cxn modelId="{BD32496B-C120-47A2-B560-40919654ABC7}" type="presOf" srcId="{3872A638-97C6-40CF-BC78-6A03DDBDCD88}" destId="{D5D6FBEC-0136-4A71-B17B-7A436252879C}" srcOrd="0" destOrd="1" presId="urn:microsoft.com/office/officeart/2005/8/layout/vList2"/>
    <dgm:cxn modelId="{E532104C-988B-43AC-809B-1BBE271F522A}" type="presOf" srcId="{1E06120B-2DBB-428E-B503-CA06B427C07F}" destId="{25DEBE06-7472-4E67-9501-2E79FE71D4DA}" srcOrd="0" destOrd="0" presId="urn:microsoft.com/office/officeart/2005/8/layout/vList2"/>
    <dgm:cxn modelId="{878AD76C-D8DC-4493-BED1-6BFBFC2AA7C3}" type="presOf" srcId="{5A185E51-2A59-44BA-80C2-D20B100C213A}" destId="{A55793EE-F4C9-4582-8E65-D8B1627B114C}" srcOrd="0" destOrd="0" presId="urn:microsoft.com/office/officeart/2005/8/layout/vList2"/>
    <dgm:cxn modelId="{E671DF6E-B0E5-4727-AD99-8228ED852C79}" srcId="{71184447-07D7-4F98-A89C-958EBCFCDC59}" destId="{F31D1B91-1506-4EB7-AD21-326F744F7E9D}" srcOrd="1" destOrd="0" parTransId="{26E84226-2EFC-4431-BB3A-C466543EC625}" sibTransId="{29B2D7A4-FEFE-4187-B75F-A78B97C8658F}"/>
    <dgm:cxn modelId="{9F2EBB70-EE67-410B-BDF2-8D04823C66FA}" srcId="{D683F463-F168-4A95-BDB5-0940E727F596}" destId="{71184447-07D7-4F98-A89C-958EBCFCDC59}" srcOrd="1" destOrd="0" parTransId="{3507E0B8-D366-415A-9B02-EFB79C408E12}" sibTransId="{B50AF2D5-5CE1-494F-8E77-E3C58FE81966}"/>
    <dgm:cxn modelId="{A4BCA281-4F79-4B3B-93C7-C7DD7EAFE55C}" srcId="{71184447-07D7-4F98-A89C-958EBCFCDC59}" destId="{BA35E2B7-796A-4089-92E2-F1AAADEB5C22}" srcOrd="2" destOrd="0" parTransId="{057AF8A6-2767-40F4-A30F-8C7B6133C502}" sibTransId="{0EC1097A-87B2-4995-B37D-BD3DF698871F}"/>
    <dgm:cxn modelId="{8CCDC495-C609-4621-9423-BB5702502337}" srcId="{1E06120B-2DBB-428E-B503-CA06B427C07F}" destId="{3872A638-97C6-40CF-BC78-6A03DDBDCD88}" srcOrd="1" destOrd="0" parTransId="{4D72B05C-D8D3-478D-ADC8-5753F4378A2E}" sibTransId="{35E87FE9-D682-43F6-B426-89D2035BBA95}"/>
    <dgm:cxn modelId="{2C06C7A0-092B-4CDC-BC8E-398869901C53}" type="presOf" srcId="{ED2D6AB5-467E-49DE-99FE-D32862FCAD26}" destId="{D5D6FBEC-0136-4A71-B17B-7A436252879C}" srcOrd="0" destOrd="0" presId="urn:microsoft.com/office/officeart/2005/8/layout/vList2"/>
    <dgm:cxn modelId="{561E4AAB-5B93-4787-A672-A78DE3B2802B}" srcId="{1E06120B-2DBB-428E-B503-CA06B427C07F}" destId="{ED2D6AB5-467E-49DE-99FE-D32862FCAD26}" srcOrd="0" destOrd="0" parTransId="{2BADC214-CC08-4259-82CD-1D535BFC4688}" sibTransId="{7F4593A3-0F77-46E3-92BB-71D61E40437E}"/>
    <dgm:cxn modelId="{F21429B3-39D4-4679-A64A-A982C0F4C579}" type="presOf" srcId="{D683F463-F168-4A95-BDB5-0940E727F596}" destId="{A0FAED7F-D953-48ED-8078-FCF02B9429FB}" srcOrd="0" destOrd="0" presId="urn:microsoft.com/office/officeart/2005/8/layout/vList2"/>
    <dgm:cxn modelId="{20E36DCC-3AA1-4CF4-9A3D-B7388C81466A}" type="presOf" srcId="{6B934283-F15D-431B-B77D-71A2929FEDBC}" destId="{1B4E6984-D0B5-48BF-B402-246E0D21B258}" srcOrd="0" destOrd="1" presId="urn:microsoft.com/office/officeart/2005/8/layout/vList2"/>
    <dgm:cxn modelId="{1D017EDD-F20F-4CF6-9531-C76A220EDA74}" type="presOf" srcId="{F6361324-526A-4B4C-982D-D45A0712352F}" destId="{1B4E6984-D0B5-48BF-B402-246E0D21B258}" srcOrd="0" destOrd="0" presId="urn:microsoft.com/office/officeart/2005/8/layout/vList2"/>
    <dgm:cxn modelId="{C64A1BEA-9EE5-4024-8EB1-3937E49B152C}" type="presOf" srcId="{F31D1B91-1506-4EB7-AD21-326F744F7E9D}" destId="{6FBD45DC-A84D-4DF6-862E-C30C61CA1930}" srcOrd="0" destOrd="1" presId="urn:microsoft.com/office/officeart/2005/8/layout/vList2"/>
    <dgm:cxn modelId="{27699EF0-7F11-426C-AED4-BF2CA9F4D321}" srcId="{71184447-07D7-4F98-A89C-958EBCFCDC59}" destId="{3B38DECE-0F96-45BB-9CE6-C4AB416FE7E6}" srcOrd="0" destOrd="0" parTransId="{39D1F298-FCB0-4F2D-8AF0-325F32E5917D}" sibTransId="{6CFBA3A7-AA57-491A-8664-62FB101046D4}"/>
    <dgm:cxn modelId="{E00B88FC-EBBD-4EA4-B099-006B66904707}" srcId="{5A185E51-2A59-44BA-80C2-D20B100C213A}" destId="{F6361324-526A-4B4C-982D-D45A0712352F}" srcOrd="0" destOrd="0" parTransId="{F3650896-B1DB-42EB-9817-5031BA9CEBCF}" sibTransId="{77306B27-5CA0-4A12-9FE9-693BCCD22785}"/>
    <dgm:cxn modelId="{EEA30C27-35E4-4430-BC45-917CC2D3841B}" type="presParOf" srcId="{A0FAED7F-D953-48ED-8078-FCF02B9429FB}" destId="{A55793EE-F4C9-4582-8E65-D8B1627B114C}" srcOrd="0" destOrd="0" presId="urn:microsoft.com/office/officeart/2005/8/layout/vList2"/>
    <dgm:cxn modelId="{E76D6D21-3F0D-41F7-8658-A440D90385B3}" type="presParOf" srcId="{A0FAED7F-D953-48ED-8078-FCF02B9429FB}" destId="{1B4E6984-D0B5-48BF-B402-246E0D21B258}" srcOrd="1" destOrd="0" presId="urn:microsoft.com/office/officeart/2005/8/layout/vList2"/>
    <dgm:cxn modelId="{34BBBB66-07A0-4272-92EA-1F352D1BEC0A}" type="presParOf" srcId="{A0FAED7F-D953-48ED-8078-FCF02B9429FB}" destId="{7C33428B-6C54-47F0-93FA-32622A8D63C7}" srcOrd="2" destOrd="0" presId="urn:microsoft.com/office/officeart/2005/8/layout/vList2"/>
    <dgm:cxn modelId="{4103C400-AA2E-4A1E-A262-EEA7DA1C8CED}" type="presParOf" srcId="{A0FAED7F-D953-48ED-8078-FCF02B9429FB}" destId="{6FBD45DC-A84D-4DF6-862E-C30C61CA1930}" srcOrd="3" destOrd="0" presId="urn:microsoft.com/office/officeart/2005/8/layout/vList2"/>
    <dgm:cxn modelId="{DB7B1D02-52C1-47EC-8C19-1BD686A1579A}" type="presParOf" srcId="{A0FAED7F-D953-48ED-8078-FCF02B9429FB}" destId="{25DEBE06-7472-4E67-9501-2E79FE71D4DA}" srcOrd="4" destOrd="0" presId="urn:microsoft.com/office/officeart/2005/8/layout/vList2"/>
    <dgm:cxn modelId="{ACB2BF1B-3869-4215-BEE8-C8A377E7FA59}" type="presParOf" srcId="{A0FAED7F-D953-48ED-8078-FCF02B9429FB}" destId="{D5D6FBEC-0136-4A71-B17B-7A436252879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7C77C75-9399-4EEA-80D6-3C99F96F84C0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E"/>
        </a:p>
      </dgm:t>
    </dgm:pt>
    <dgm:pt modelId="{66AC65D5-55D5-4227-A3AA-FC149D9A37B5}">
      <dgm:prSet phldrT="[Text]"/>
      <dgm:spPr/>
      <dgm:t>
        <a:bodyPr/>
        <a:lstStyle/>
        <a:p>
          <a:r>
            <a:rPr lang="el-GR" dirty="0"/>
            <a:t>Προϊόντα και υπηρεσίες</a:t>
          </a:r>
          <a:endParaRPr lang="en-IE" dirty="0"/>
        </a:p>
      </dgm:t>
    </dgm:pt>
    <dgm:pt modelId="{196A4541-70BB-4F37-B731-A32AEA91936B}" type="parTrans" cxnId="{6D9D3757-009B-4BB8-B6CF-E185236D6FDB}">
      <dgm:prSet/>
      <dgm:spPr/>
      <dgm:t>
        <a:bodyPr/>
        <a:lstStyle/>
        <a:p>
          <a:endParaRPr lang="en-IE"/>
        </a:p>
      </dgm:t>
    </dgm:pt>
    <dgm:pt modelId="{AD2552B9-CDE9-4067-ACDC-4F8B684AE4F0}" type="sibTrans" cxnId="{6D9D3757-009B-4BB8-B6CF-E185236D6FDB}">
      <dgm:prSet/>
      <dgm:spPr/>
      <dgm:t>
        <a:bodyPr/>
        <a:lstStyle/>
        <a:p>
          <a:endParaRPr lang="en-IE"/>
        </a:p>
      </dgm:t>
    </dgm:pt>
    <dgm:pt modelId="{C0422C7B-47EA-431E-A8A2-12CEC1C2E43F}">
      <dgm:prSet phldrT="[Text]"/>
      <dgm:spPr/>
      <dgm:t>
        <a:bodyPr/>
        <a:lstStyle/>
        <a:p>
          <a:r>
            <a:rPr lang="el-GR" dirty="0"/>
            <a:t>Τεχνολογική αναβάθμιση</a:t>
          </a:r>
          <a:endParaRPr lang="en-IE" dirty="0"/>
        </a:p>
      </dgm:t>
    </dgm:pt>
    <dgm:pt modelId="{C56BA509-9886-47D1-8970-5C870CEC8BD2}" type="parTrans" cxnId="{5775A88D-51A2-4E8D-A7CA-E894D42F1917}">
      <dgm:prSet/>
      <dgm:spPr/>
      <dgm:t>
        <a:bodyPr/>
        <a:lstStyle/>
        <a:p>
          <a:endParaRPr lang="en-IE"/>
        </a:p>
      </dgm:t>
    </dgm:pt>
    <dgm:pt modelId="{0F494325-3F34-46B1-866C-FFCAF7FB204B}" type="sibTrans" cxnId="{5775A88D-51A2-4E8D-A7CA-E894D42F1917}">
      <dgm:prSet/>
      <dgm:spPr/>
      <dgm:t>
        <a:bodyPr/>
        <a:lstStyle/>
        <a:p>
          <a:endParaRPr lang="en-IE"/>
        </a:p>
      </dgm:t>
    </dgm:pt>
    <dgm:pt modelId="{FC4C4DFB-FB4B-43F3-932B-9C31C520EC7D}">
      <dgm:prSet phldrT="[Text]"/>
      <dgm:spPr/>
      <dgm:t>
        <a:bodyPr/>
        <a:lstStyle/>
        <a:p>
          <a:r>
            <a:rPr lang="el-GR" dirty="0"/>
            <a:t>Βελτίωση εξυπηρέτησης πελατών και ποιότητας υπηρεσιών</a:t>
          </a:r>
          <a:endParaRPr lang="en-IE" dirty="0"/>
        </a:p>
      </dgm:t>
    </dgm:pt>
    <dgm:pt modelId="{07230057-76A4-43EA-8DFC-D7FFB055F7BF}" type="parTrans" cxnId="{ACFD3505-F41A-4BCC-BF51-9145402D41E7}">
      <dgm:prSet/>
      <dgm:spPr/>
      <dgm:t>
        <a:bodyPr/>
        <a:lstStyle/>
        <a:p>
          <a:endParaRPr lang="en-IE"/>
        </a:p>
      </dgm:t>
    </dgm:pt>
    <dgm:pt modelId="{63FFCA8E-3404-42C1-AE02-F86AE2594ABF}" type="sibTrans" cxnId="{ACFD3505-F41A-4BCC-BF51-9145402D41E7}">
      <dgm:prSet/>
      <dgm:spPr/>
      <dgm:t>
        <a:bodyPr/>
        <a:lstStyle/>
        <a:p>
          <a:endParaRPr lang="en-IE"/>
        </a:p>
      </dgm:t>
    </dgm:pt>
    <dgm:pt modelId="{964F9A54-5174-4E4E-BF8A-BE0360ABE00A}">
      <dgm:prSet/>
      <dgm:spPr/>
      <dgm:t>
        <a:bodyPr/>
        <a:lstStyle/>
        <a:p>
          <a:r>
            <a:rPr lang="el-GR" dirty="0"/>
            <a:t>Εκπαίδευση προσωπικού</a:t>
          </a:r>
          <a:endParaRPr lang="en-IE" dirty="0"/>
        </a:p>
      </dgm:t>
    </dgm:pt>
    <dgm:pt modelId="{5AFFBE67-706C-4E7D-BEF8-DE384E32FC92}" type="parTrans" cxnId="{C9DB90EB-A08E-4E2B-BD39-E0847DFCD80F}">
      <dgm:prSet/>
      <dgm:spPr/>
      <dgm:t>
        <a:bodyPr/>
        <a:lstStyle/>
        <a:p>
          <a:endParaRPr lang="en-IE"/>
        </a:p>
      </dgm:t>
    </dgm:pt>
    <dgm:pt modelId="{F7604F31-0806-4D47-986A-39CC43337885}" type="sibTrans" cxnId="{C9DB90EB-A08E-4E2B-BD39-E0847DFCD80F}">
      <dgm:prSet/>
      <dgm:spPr/>
      <dgm:t>
        <a:bodyPr/>
        <a:lstStyle/>
        <a:p>
          <a:endParaRPr lang="en-IE"/>
        </a:p>
      </dgm:t>
    </dgm:pt>
    <dgm:pt modelId="{C266197C-6A3A-4EE6-AE5F-B500C95D0E7B}">
      <dgm:prSet/>
      <dgm:spPr/>
      <dgm:t>
        <a:bodyPr/>
        <a:lstStyle/>
        <a:p>
          <a:r>
            <a:rPr lang="el-GR" dirty="0"/>
            <a:t>Ενδυνάμωση συστημάτων ελέγχου και ασφάλειας</a:t>
          </a:r>
          <a:endParaRPr lang="en-IE" dirty="0"/>
        </a:p>
      </dgm:t>
    </dgm:pt>
    <dgm:pt modelId="{A0CA7E51-DE3B-4AB0-874E-8CC2CE1DD8D4}" type="parTrans" cxnId="{1991EE46-D711-4EDB-B561-2911AAF2B546}">
      <dgm:prSet/>
      <dgm:spPr/>
      <dgm:t>
        <a:bodyPr/>
        <a:lstStyle/>
        <a:p>
          <a:endParaRPr lang="en-IE"/>
        </a:p>
      </dgm:t>
    </dgm:pt>
    <dgm:pt modelId="{6DE7FA50-1F1D-456A-8E45-5F9209A2C846}" type="sibTrans" cxnId="{1991EE46-D711-4EDB-B561-2911AAF2B546}">
      <dgm:prSet/>
      <dgm:spPr/>
      <dgm:t>
        <a:bodyPr/>
        <a:lstStyle/>
        <a:p>
          <a:endParaRPr lang="en-IE"/>
        </a:p>
      </dgm:t>
    </dgm:pt>
    <dgm:pt modelId="{6B9C6505-50D7-4642-8AB0-B780CC66B68D}">
      <dgm:prSet/>
      <dgm:spPr/>
      <dgm:t>
        <a:bodyPr/>
        <a:lstStyle/>
        <a:p>
          <a:endParaRPr lang="en-IE" dirty="0"/>
        </a:p>
      </dgm:t>
    </dgm:pt>
    <dgm:pt modelId="{2F773424-610D-402A-94C9-4343D316DD08}" type="parTrans" cxnId="{DF3D97D5-3AB4-454A-B614-773710EADD01}">
      <dgm:prSet/>
      <dgm:spPr/>
      <dgm:t>
        <a:bodyPr/>
        <a:lstStyle/>
        <a:p>
          <a:endParaRPr lang="en-IE"/>
        </a:p>
      </dgm:t>
    </dgm:pt>
    <dgm:pt modelId="{EA6E4DEA-C4EA-41DC-9203-7A1B712D3BEF}" type="sibTrans" cxnId="{DF3D97D5-3AB4-454A-B614-773710EADD01}">
      <dgm:prSet/>
      <dgm:spPr/>
      <dgm:t>
        <a:bodyPr/>
        <a:lstStyle/>
        <a:p>
          <a:endParaRPr lang="en-IE"/>
        </a:p>
      </dgm:t>
    </dgm:pt>
    <dgm:pt modelId="{4CDDDA42-F0F9-4719-8924-9E61313769A6}">
      <dgm:prSet/>
      <dgm:spPr/>
      <dgm:t>
        <a:bodyPr/>
        <a:lstStyle/>
        <a:p>
          <a:r>
            <a:rPr lang="el-GR" dirty="0"/>
            <a:t>Βελτίωση παραγωγικότητας και μείωση κόστους λειτουργίας</a:t>
          </a:r>
          <a:endParaRPr lang="en-IE" dirty="0"/>
        </a:p>
      </dgm:t>
    </dgm:pt>
    <dgm:pt modelId="{DD5D02FC-BF69-45CD-A048-ABF943B26E46}" type="parTrans" cxnId="{12F82CFE-843E-43A9-A2E2-2F1C6F7DC730}">
      <dgm:prSet/>
      <dgm:spPr/>
      <dgm:t>
        <a:bodyPr/>
        <a:lstStyle/>
        <a:p>
          <a:endParaRPr lang="en-IE"/>
        </a:p>
      </dgm:t>
    </dgm:pt>
    <dgm:pt modelId="{8319E85A-AC5E-4B65-A692-ADFE78FC223A}" type="sibTrans" cxnId="{12F82CFE-843E-43A9-A2E2-2F1C6F7DC730}">
      <dgm:prSet/>
      <dgm:spPr/>
      <dgm:t>
        <a:bodyPr/>
        <a:lstStyle/>
        <a:p>
          <a:endParaRPr lang="en-IE"/>
        </a:p>
      </dgm:t>
    </dgm:pt>
    <dgm:pt modelId="{E5841C28-BE58-490E-9036-105B1836507A}">
      <dgm:prSet/>
      <dgm:spPr/>
      <dgm:t>
        <a:bodyPr/>
        <a:lstStyle/>
        <a:p>
          <a:r>
            <a:rPr lang="el-GR" dirty="0"/>
            <a:t>Το επιχειρηματικό μοντέλο λειτουργίας της Εταιρείας απαιτεί υψηλά επίπεδα άμεσης και ποιοτικής εξυπηρέτησης των πελατών</a:t>
          </a:r>
          <a:endParaRPr lang="en-IE" dirty="0"/>
        </a:p>
      </dgm:t>
    </dgm:pt>
    <dgm:pt modelId="{9BD59A29-4DFA-4A63-B5D3-947E59467410}" type="parTrans" cxnId="{4AF9FD35-F95D-4E19-BCB1-8779670B05D4}">
      <dgm:prSet/>
      <dgm:spPr/>
      <dgm:t>
        <a:bodyPr/>
        <a:lstStyle/>
        <a:p>
          <a:endParaRPr lang="en-IE"/>
        </a:p>
      </dgm:t>
    </dgm:pt>
    <dgm:pt modelId="{3F9C9076-C276-4C60-AE50-25FAE25E04D7}" type="sibTrans" cxnId="{4AF9FD35-F95D-4E19-BCB1-8779670B05D4}">
      <dgm:prSet/>
      <dgm:spPr/>
      <dgm:t>
        <a:bodyPr/>
        <a:lstStyle/>
        <a:p>
          <a:endParaRPr lang="en-IE"/>
        </a:p>
      </dgm:t>
    </dgm:pt>
    <dgm:pt modelId="{798FB6AC-2C21-40F1-800F-D036D6CD88B8}">
      <dgm:prSet/>
      <dgm:spPr/>
      <dgm:t>
        <a:bodyPr/>
        <a:lstStyle/>
        <a:p>
          <a:r>
            <a:rPr lang="el-GR" dirty="0"/>
            <a:t>Η Εταιρεία διαθέτει εδώ και πολλά χρόνια ένα μοντέρνο και άρτια εξοπλισμένο εκπαιδευτικό κέντρο </a:t>
          </a:r>
          <a:endParaRPr lang="en-IE" dirty="0"/>
        </a:p>
      </dgm:t>
    </dgm:pt>
    <dgm:pt modelId="{27F2CC33-57E1-4484-BE6C-04FDF64D1564}" type="parTrans" cxnId="{0564BDC5-724A-4EA2-9EAC-9AAD87841874}">
      <dgm:prSet/>
      <dgm:spPr/>
      <dgm:t>
        <a:bodyPr/>
        <a:lstStyle/>
        <a:p>
          <a:endParaRPr lang="en-IE"/>
        </a:p>
      </dgm:t>
    </dgm:pt>
    <dgm:pt modelId="{C72E977C-7CB8-47FC-A070-5F0B65CF35F3}" type="sibTrans" cxnId="{0564BDC5-724A-4EA2-9EAC-9AAD87841874}">
      <dgm:prSet/>
      <dgm:spPr/>
      <dgm:t>
        <a:bodyPr/>
        <a:lstStyle/>
        <a:p>
          <a:endParaRPr lang="en-IE"/>
        </a:p>
      </dgm:t>
    </dgm:pt>
    <dgm:pt modelId="{8E2B784B-B18E-4E0F-9140-FBF95906ADC1}">
      <dgm:prSet phldrT="[Text]"/>
      <dgm:spPr/>
      <dgm:t>
        <a:bodyPr/>
        <a:lstStyle/>
        <a:p>
          <a:r>
            <a:rPr lang="el-GR" dirty="0"/>
            <a:t>Εξέταση αναγκών και τάσεων της ασφαλιστικής αγοράς και εισαγωγή νέων εξειδικευμένων συμβολαίων</a:t>
          </a:r>
          <a:endParaRPr lang="en-IE" dirty="0"/>
        </a:p>
      </dgm:t>
    </dgm:pt>
    <dgm:pt modelId="{532EA454-B7D7-45EB-915D-00D96051979C}" type="parTrans" cxnId="{766E5FF4-5CAB-4677-AB23-8C94E60DA1C7}">
      <dgm:prSet/>
      <dgm:spPr/>
      <dgm:t>
        <a:bodyPr/>
        <a:lstStyle/>
        <a:p>
          <a:endParaRPr lang="en-IE"/>
        </a:p>
      </dgm:t>
    </dgm:pt>
    <dgm:pt modelId="{AAFD2D35-66FB-4A81-9730-E7B9376C2D11}" type="sibTrans" cxnId="{766E5FF4-5CAB-4677-AB23-8C94E60DA1C7}">
      <dgm:prSet/>
      <dgm:spPr/>
      <dgm:t>
        <a:bodyPr/>
        <a:lstStyle/>
        <a:p>
          <a:endParaRPr lang="en-IE"/>
        </a:p>
      </dgm:t>
    </dgm:pt>
    <dgm:pt modelId="{0DF3C660-0010-4D59-8BFD-54210A9B7F91}">
      <dgm:prSet/>
      <dgm:spPr/>
      <dgm:t>
        <a:bodyPr/>
        <a:lstStyle/>
        <a:p>
          <a:r>
            <a:rPr lang="el-GR" dirty="0"/>
            <a:t>Βελτίωση ωφελημάτων και καλύψεων των ασφαλιστήριων συμβολαίων</a:t>
          </a:r>
          <a:endParaRPr lang="en-IE" dirty="0"/>
        </a:p>
      </dgm:t>
    </dgm:pt>
    <dgm:pt modelId="{5DBB0B19-07EF-4C19-9C66-1C9AD237DDB5}" type="parTrans" cxnId="{5F30C541-FEBF-46A5-B45F-BC32669A00B7}">
      <dgm:prSet/>
      <dgm:spPr/>
      <dgm:t>
        <a:bodyPr/>
        <a:lstStyle/>
        <a:p>
          <a:endParaRPr lang="en-IE"/>
        </a:p>
      </dgm:t>
    </dgm:pt>
    <dgm:pt modelId="{3BC3FBE6-EFAD-4CCA-9065-1C9F2F85FE4B}" type="sibTrans" cxnId="{5F30C541-FEBF-46A5-B45F-BC32669A00B7}">
      <dgm:prSet/>
      <dgm:spPr/>
      <dgm:t>
        <a:bodyPr/>
        <a:lstStyle/>
        <a:p>
          <a:endParaRPr lang="en-IE"/>
        </a:p>
      </dgm:t>
    </dgm:pt>
    <dgm:pt modelId="{59763B7F-EC0D-47A6-A436-DB0F0F7BCC47}">
      <dgm:prSet/>
      <dgm:spPr/>
      <dgm:t>
        <a:bodyPr/>
        <a:lstStyle/>
        <a:p>
          <a:endParaRPr lang="en-IE" dirty="0"/>
        </a:p>
      </dgm:t>
    </dgm:pt>
    <dgm:pt modelId="{1725C1B9-7C71-4A7E-8125-66E6FF4435A6}" type="sibTrans" cxnId="{0F6255E4-86A0-4DD7-96FF-C0113187DEC3}">
      <dgm:prSet/>
      <dgm:spPr/>
      <dgm:t>
        <a:bodyPr/>
        <a:lstStyle/>
        <a:p>
          <a:endParaRPr lang="en-IE"/>
        </a:p>
      </dgm:t>
    </dgm:pt>
    <dgm:pt modelId="{6BA01C78-865F-4AE8-A50D-940B455D5934}" type="parTrans" cxnId="{0F6255E4-86A0-4DD7-96FF-C0113187DEC3}">
      <dgm:prSet/>
      <dgm:spPr/>
      <dgm:t>
        <a:bodyPr/>
        <a:lstStyle/>
        <a:p>
          <a:endParaRPr lang="en-IE"/>
        </a:p>
      </dgm:t>
    </dgm:pt>
    <dgm:pt modelId="{DB83AC6F-B870-4A77-90F5-CA3C5A26FE21}" type="pres">
      <dgm:prSet presAssocID="{B7C77C75-9399-4EEA-80D6-3C99F96F84C0}" presName="linear" presStyleCnt="0">
        <dgm:presLayoutVars>
          <dgm:animLvl val="lvl"/>
          <dgm:resizeHandles val="exact"/>
        </dgm:presLayoutVars>
      </dgm:prSet>
      <dgm:spPr/>
    </dgm:pt>
    <dgm:pt modelId="{8A9C7FC1-4065-4385-AB6F-1D21989B7E3E}" type="pres">
      <dgm:prSet presAssocID="{66AC65D5-55D5-4227-A3AA-FC149D9A37B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6F03C33-F150-49C9-AC69-E5C49C17CB51}" type="pres">
      <dgm:prSet presAssocID="{66AC65D5-55D5-4227-A3AA-FC149D9A37B5}" presName="childText" presStyleLbl="revTx" presStyleIdx="0" presStyleCnt="3">
        <dgm:presLayoutVars>
          <dgm:bulletEnabled val="1"/>
        </dgm:presLayoutVars>
      </dgm:prSet>
      <dgm:spPr/>
    </dgm:pt>
    <dgm:pt modelId="{396AF429-1A01-4360-99DE-EE8C7B0E1E1D}" type="pres">
      <dgm:prSet presAssocID="{C0422C7B-47EA-431E-A8A2-12CEC1C2E43F}" presName="parentText" presStyleLbl="node1" presStyleIdx="1" presStyleCnt="3" custLinFactNeighborY="-15120">
        <dgm:presLayoutVars>
          <dgm:chMax val="0"/>
          <dgm:bulletEnabled val="1"/>
        </dgm:presLayoutVars>
      </dgm:prSet>
      <dgm:spPr/>
    </dgm:pt>
    <dgm:pt modelId="{5028A537-3B12-46D9-BDFD-86FA965C67B7}" type="pres">
      <dgm:prSet presAssocID="{C0422C7B-47EA-431E-A8A2-12CEC1C2E43F}" presName="childText" presStyleLbl="revTx" presStyleIdx="1" presStyleCnt="3" custLinFactNeighborY="-33854">
        <dgm:presLayoutVars>
          <dgm:bulletEnabled val="1"/>
        </dgm:presLayoutVars>
      </dgm:prSet>
      <dgm:spPr/>
    </dgm:pt>
    <dgm:pt modelId="{A63C83A3-38FB-403B-947E-6B5764C9C411}" type="pres">
      <dgm:prSet presAssocID="{964F9A54-5174-4E4E-BF8A-BE0360ABE00A}" presName="parentText" presStyleLbl="node1" presStyleIdx="2" presStyleCnt="3" custLinFactNeighborY="-56249">
        <dgm:presLayoutVars>
          <dgm:chMax val="0"/>
          <dgm:bulletEnabled val="1"/>
        </dgm:presLayoutVars>
      </dgm:prSet>
      <dgm:spPr/>
    </dgm:pt>
    <dgm:pt modelId="{1425A4BE-8E96-4FAA-8A6E-0E4B3B73FA94}" type="pres">
      <dgm:prSet presAssocID="{964F9A54-5174-4E4E-BF8A-BE0360ABE00A}" presName="childText" presStyleLbl="revTx" presStyleIdx="2" presStyleCnt="3" custLinFactNeighborY="-74703">
        <dgm:presLayoutVars>
          <dgm:bulletEnabled val="1"/>
        </dgm:presLayoutVars>
      </dgm:prSet>
      <dgm:spPr/>
    </dgm:pt>
  </dgm:ptLst>
  <dgm:cxnLst>
    <dgm:cxn modelId="{ACFD3505-F41A-4BCC-BF51-9145402D41E7}" srcId="{C0422C7B-47EA-431E-A8A2-12CEC1C2E43F}" destId="{FC4C4DFB-FB4B-43F3-932B-9C31C520EC7D}" srcOrd="0" destOrd="0" parTransId="{07230057-76A4-43EA-8DFC-D7FFB055F7BF}" sibTransId="{63FFCA8E-3404-42C1-AE02-F86AE2594ABF}"/>
    <dgm:cxn modelId="{F9C35E11-0CB1-4751-8EC5-4DE912860210}" type="presOf" srcId="{C266197C-6A3A-4EE6-AE5F-B500C95D0E7B}" destId="{5028A537-3B12-46D9-BDFD-86FA965C67B7}" srcOrd="0" destOrd="1" presId="urn:microsoft.com/office/officeart/2005/8/layout/vList2"/>
    <dgm:cxn modelId="{9D2DC012-A6AE-425F-B59C-54A7EE0A5E44}" type="presOf" srcId="{6B9C6505-50D7-4642-8AB0-B780CC66B68D}" destId="{5028A537-3B12-46D9-BDFD-86FA965C67B7}" srcOrd="0" destOrd="3" presId="urn:microsoft.com/office/officeart/2005/8/layout/vList2"/>
    <dgm:cxn modelId="{7880AD1F-73DE-4F90-9AFE-5A599C32756D}" type="presOf" srcId="{964F9A54-5174-4E4E-BF8A-BE0360ABE00A}" destId="{A63C83A3-38FB-403B-947E-6B5764C9C411}" srcOrd="0" destOrd="0" presId="urn:microsoft.com/office/officeart/2005/8/layout/vList2"/>
    <dgm:cxn modelId="{7633C335-642A-47FE-B99D-47C490F92406}" type="presOf" srcId="{0DF3C660-0010-4D59-8BFD-54210A9B7F91}" destId="{26F03C33-F150-49C9-AC69-E5C49C17CB51}" srcOrd="0" destOrd="1" presId="urn:microsoft.com/office/officeart/2005/8/layout/vList2"/>
    <dgm:cxn modelId="{4AF9FD35-F95D-4E19-BCB1-8779670B05D4}" srcId="{964F9A54-5174-4E4E-BF8A-BE0360ABE00A}" destId="{E5841C28-BE58-490E-9036-105B1836507A}" srcOrd="0" destOrd="0" parTransId="{9BD59A29-4DFA-4A63-B5D3-947E59467410}" sibTransId="{3F9C9076-C276-4C60-AE50-25FAE25E04D7}"/>
    <dgm:cxn modelId="{A8412140-1B08-40F3-B724-F425FFA3B85F}" type="presOf" srcId="{E5841C28-BE58-490E-9036-105B1836507A}" destId="{1425A4BE-8E96-4FAA-8A6E-0E4B3B73FA94}" srcOrd="0" destOrd="0" presId="urn:microsoft.com/office/officeart/2005/8/layout/vList2"/>
    <dgm:cxn modelId="{5F30C541-FEBF-46A5-B45F-BC32669A00B7}" srcId="{66AC65D5-55D5-4227-A3AA-FC149D9A37B5}" destId="{0DF3C660-0010-4D59-8BFD-54210A9B7F91}" srcOrd="1" destOrd="0" parTransId="{5DBB0B19-07EF-4C19-9C66-1C9AD237DDB5}" sibTransId="{3BC3FBE6-EFAD-4CCA-9065-1C9F2F85FE4B}"/>
    <dgm:cxn modelId="{1991EE46-D711-4EDB-B561-2911AAF2B546}" srcId="{C0422C7B-47EA-431E-A8A2-12CEC1C2E43F}" destId="{C266197C-6A3A-4EE6-AE5F-B500C95D0E7B}" srcOrd="1" destOrd="0" parTransId="{A0CA7E51-DE3B-4AB0-874E-8CC2CE1DD8D4}" sibTransId="{6DE7FA50-1F1D-456A-8E45-5F9209A2C846}"/>
    <dgm:cxn modelId="{92FCC447-517C-482F-BE1A-A37E804820E9}" type="presOf" srcId="{66AC65D5-55D5-4227-A3AA-FC149D9A37B5}" destId="{8A9C7FC1-4065-4385-AB6F-1D21989B7E3E}" srcOrd="0" destOrd="0" presId="urn:microsoft.com/office/officeart/2005/8/layout/vList2"/>
    <dgm:cxn modelId="{FF1DEC49-6FBF-4AED-AE2F-24D683A9F959}" type="presOf" srcId="{C0422C7B-47EA-431E-A8A2-12CEC1C2E43F}" destId="{396AF429-1A01-4360-99DE-EE8C7B0E1E1D}" srcOrd="0" destOrd="0" presId="urn:microsoft.com/office/officeart/2005/8/layout/vList2"/>
    <dgm:cxn modelId="{3CB46B6A-CC70-4D68-995D-A13F3D2F85DC}" type="presOf" srcId="{59763B7F-EC0D-47A6-A436-DB0F0F7BCC47}" destId="{26F03C33-F150-49C9-AC69-E5C49C17CB51}" srcOrd="0" destOrd="2" presId="urn:microsoft.com/office/officeart/2005/8/layout/vList2"/>
    <dgm:cxn modelId="{E137736C-9DB3-497B-B77B-34C7ECE6088C}" type="presOf" srcId="{B7C77C75-9399-4EEA-80D6-3C99F96F84C0}" destId="{DB83AC6F-B870-4A77-90F5-CA3C5A26FE21}" srcOrd="0" destOrd="0" presId="urn:microsoft.com/office/officeart/2005/8/layout/vList2"/>
    <dgm:cxn modelId="{2FDCF155-3B6A-48A9-9AF6-3396EE6ED936}" type="presOf" srcId="{8E2B784B-B18E-4E0F-9140-FBF95906ADC1}" destId="{26F03C33-F150-49C9-AC69-E5C49C17CB51}" srcOrd="0" destOrd="0" presId="urn:microsoft.com/office/officeart/2005/8/layout/vList2"/>
    <dgm:cxn modelId="{6D9D3757-009B-4BB8-B6CF-E185236D6FDB}" srcId="{B7C77C75-9399-4EEA-80D6-3C99F96F84C0}" destId="{66AC65D5-55D5-4227-A3AA-FC149D9A37B5}" srcOrd="0" destOrd="0" parTransId="{196A4541-70BB-4F37-B731-A32AEA91936B}" sibTransId="{AD2552B9-CDE9-4067-ACDC-4F8B684AE4F0}"/>
    <dgm:cxn modelId="{5775A88D-51A2-4E8D-A7CA-E894D42F1917}" srcId="{B7C77C75-9399-4EEA-80D6-3C99F96F84C0}" destId="{C0422C7B-47EA-431E-A8A2-12CEC1C2E43F}" srcOrd="1" destOrd="0" parTransId="{C56BA509-9886-47D1-8970-5C870CEC8BD2}" sibTransId="{0F494325-3F34-46B1-866C-FFCAF7FB204B}"/>
    <dgm:cxn modelId="{BA1E12A1-DF33-41F9-ACED-6FC75D100189}" type="presOf" srcId="{4CDDDA42-F0F9-4719-8924-9E61313769A6}" destId="{5028A537-3B12-46D9-BDFD-86FA965C67B7}" srcOrd="0" destOrd="2" presId="urn:microsoft.com/office/officeart/2005/8/layout/vList2"/>
    <dgm:cxn modelId="{0564BDC5-724A-4EA2-9EAC-9AAD87841874}" srcId="{964F9A54-5174-4E4E-BF8A-BE0360ABE00A}" destId="{798FB6AC-2C21-40F1-800F-D036D6CD88B8}" srcOrd="1" destOrd="0" parTransId="{27F2CC33-57E1-4484-BE6C-04FDF64D1564}" sibTransId="{C72E977C-7CB8-47FC-A070-5F0B65CF35F3}"/>
    <dgm:cxn modelId="{DF3D97D5-3AB4-454A-B614-773710EADD01}" srcId="{C0422C7B-47EA-431E-A8A2-12CEC1C2E43F}" destId="{6B9C6505-50D7-4642-8AB0-B780CC66B68D}" srcOrd="3" destOrd="0" parTransId="{2F773424-610D-402A-94C9-4343D316DD08}" sibTransId="{EA6E4DEA-C4EA-41DC-9203-7A1B712D3BEF}"/>
    <dgm:cxn modelId="{6C3A2DDC-5820-4D09-8BE2-73ADDA6AE68D}" type="presOf" srcId="{FC4C4DFB-FB4B-43F3-932B-9C31C520EC7D}" destId="{5028A537-3B12-46D9-BDFD-86FA965C67B7}" srcOrd="0" destOrd="0" presId="urn:microsoft.com/office/officeart/2005/8/layout/vList2"/>
    <dgm:cxn modelId="{94D062DE-0087-4AAD-8645-B7B112219774}" type="presOf" srcId="{798FB6AC-2C21-40F1-800F-D036D6CD88B8}" destId="{1425A4BE-8E96-4FAA-8A6E-0E4B3B73FA94}" srcOrd="0" destOrd="1" presId="urn:microsoft.com/office/officeart/2005/8/layout/vList2"/>
    <dgm:cxn modelId="{0F6255E4-86A0-4DD7-96FF-C0113187DEC3}" srcId="{66AC65D5-55D5-4227-A3AA-FC149D9A37B5}" destId="{59763B7F-EC0D-47A6-A436-DB0F0F7BCC47}" srcOrd="2" destOrd="0" parTransId="{6BA01C78-865F-4AE8-A50D-940B455D5934}" sibTransId="{1725C1B9-7C71-4A7E-8125-66E6FF4435A6}"/>
    <dgm:cxn modelId="{C9DB90EB-A08E-4E2B-BD39-E0847DFCD80F}" srcId="{B7C77C75-9399-4EEA-80D6-3C99F96F84C0}" destId="{964F9A54-5174-4E4E-BF8A-BE0360ABE00A}" srcOrd="2" destOrd="0" parTransId="{5AFFBE67-706C-4E7D-BEF8-DE384E32FC92}" sibTransId="{F7604F31-0806-4D47-986A-39CC43337885}"/>
    <dgm:cxn modelId="{766E5FF4-5CAB-4677-AB23-8C94E60DA1C7}" srcId="{66AC65D5-55D5-4227-A3AA-FC149D9A37B5}" destId="{8E2B784B-B18E-4E0F-9140-FBF95906ADC1}" srcOrd="0" destOrd="0" parTransId="{532EA454-B7D7-45EB-915D-00D96051979C}" sibTransId="{AAFD2D35-66FB-4A81-9730-E7B9376C2D11}"/>
    <dgm:cxn modelId="{12F82CFE-843E-43A9-A2E2-2F1C6F7DC730}" srcId="{C0422C7B-47EA-431E-A8A2-12CEC1C2E43F}" destId="{4CDDDA42-F0F9-4719-8924-9E61313769A6}" srcOrd="2" destOrd="0" parTransId="{DD5D02FC-BF69-45CD-A048-ABF943B26E46}" sibTransId="{8319E85A-AC5E-4B65-A692-ADFE78FC223A}"/>
    <dgm:cxn modelId="{10014039-64BF-42C9-98D0-F9A9C284144A}" type="presParOf" srcId="{DB83AC6F-B870-4A77-90F5-CA3C5A26FE21}" destId="{8A9C7FC1-4065-4385-AB6F-1D21989B7E3E}" srcOrd="0" destOrd="0" presId="urn:microsoft.com/office/officeart/2005/8/layout/vList2"/>
    <dgm:cxn modelId="{F0469A6F-7A3B-401F-8074-70998A0D769A}" type="presParOf" srcId="{DB83AC6F-B870-4A77-90F5-CA3C5A26FE21}" destId="{26F03C33-F150-49C9-AC69-E5C49C17CB51}" srcOrd="1" destOrd="0" presId="urn:microsoft.com/office/officeart/2005/8/layout/vList2"/>
    <dgm:cxn modelId="{4787E004-7BE8-46DA-9D76-EA64DCB6C8EA}" type="presParOf" srcId="{DB83AC6F-B870-4A77-90F5-CA3C5A26FE21}" destId="{396AF429-1A01-4360-99DE-EE8C7B0E1E1D}" srcOrd="2" destOrd="0" presId="urn:microsoft.com/office/officeart/2005/8/layout/vList2"/>
    <dgm:cxn modelId="{8724338C-6126-4350-A864-675FF55AC560}" type="presParOf" srcId="{DB83AC6F-B870-4A77-90F5-CA3C5A26FE21}" destId="{5028A537-3B12-46D9-BDFD-86FA965C67B7}" srcOrd="3" destOrd="0" presId="urn:microsoft.com/office/officeart/2005/8/layout/vList2"/>
    <dgm:cxn modelId="{E33753E0-E799-48B9-8FD4-62A1B0413FF4}" type="presParOf" srcId="{DB83AC6F-B870-4A77-90F5-CA3C5A26FE21}" destId="{A63C83A3-38FB-403B-947E-6B5764C9C411}" srcOrd="4" destOrd="0" presId="urn:microsoft.com/office/officeart/2005/8/layout/vList2"/>
    <dgm:cxn modelId="{8AFAE1A8-9890-4F37-B488-3C6D492F97FA}" type="presParOf" srcId="{DB83AC6F-B870-4A77-90F5-CA3C5A26FE21}" destId="{1425A4BE-8E96-4FAA-8A6E-0E4B3B73FA9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DB63C38-0A12-4142-9B78-C4F6368AF7F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E"/>
        </a:p>
      </dgm:t>
    </dgm:pt>
    <dgm:pt modelId="{B1F48B86-26C1-4596-BBE9-DC8B57EEC5E1}">
      <dgm:prSet phldrT="[Text]" custT="1"/>
      <dgm:spPr/>
      <dgm:t>
        <a:bodyPr/>
        <a:lstStyle/>
        <a:p>
          <a:r>
            <a:rPr lang="el-GR" sz="3600" dirty="0"/>
            <a:t>Συνεργασίες</a:t>
          </a:r>
          <a:endParaRPr lang="en-IE" sz="3600" dirty="0"/>
        </a:p>
      </dgm:t>
    </dgm:pt>
    <dgm:pt modelId="{D9964D8A-A3E5-4F17-B385-48004ECBAFF3}" type="parTrans" cxnId="{C63B3475-937C-4665-859F-F74E0F0D7F7C}">
      <dgm:prSet/>
      <dgm:spPr/>
      <dgm:t>
        <a:bodyPr/>
        <a:lstStyle/>
        <a:p>
          <a:endParaRPr lang="en-IE"/>
        </a:p>
      </dgm:t>
    </dgm:pt>
    <dgm:pt modelId="{C581FCC0-D889-4671-8AC0-7A61B80911E6}" type="sibTrans" cxnId="{C63B3475-937C-4665-859F-F74E0F0D7F7C}">
      <dgm:prSet/>
      <dgm:spPr/>
      <dgm:t>
        <a:bodyPr/>
        <a:lstStyle/>
        <a:p>
          <a:endParaRPr lang="en-IE"/>
        </a:p>
      </dgm:t>
    </dgm:pt>
    <dgm:pt modelId="{B7924C99-FAEA-400D-9F51-5493133664E0}">
      <dgm:prSet phldrT="[Text]" custT="1"/>
      <dgm:spPr/>
      <dgm:t>
        <a:bodyPr/>
        <a:lstStyle/>
        <a:p>
          <a:r>
            <a:rPr lang="el-GR" sz="3600" dirty="0"/>
            <a:t>Εξαγορές</a:t>
          </a:r>
          <a:endParaRPr lang="en-IE" sz="3600" dirty="0"/>
        </a:p>
      </dgm:t>
    </dgm:pt>
    <dgm:pt modelId="{4B91D5A5-6770-4BE8-B478-B83D5992304B}" type="parTrans" cxnId="{4D0F92CC-BC38-4AC6-A5BA-3F5ED3C07B14}">
      <dgm:prSet/>
      <dgm:spPr/>
      <dgm:t>
        <a:bodyPr/>
        <a:lstStyle/>
        <a:p>
          <a:endParaRPr lang="en-IE"/>
        </a:p>
      </dgm:t>
    </dgm:pt>
    <dgm:pt modelId="{E5F1BBCF-0A36-4CB8-A120-CFF7A958F7B7}" type="sibTrans" cxnId="{4D0F92CC-BC38-4AC6-A5BA-3F5ED3C07B14}">
      <dgm:prSet/>
      <dgm:spPr/>
      <dgm:t>
        <a:bodyPr/>
        <a:lstStyle/>
        <a:p>
          <a:endParaRPr lang="en-IE"/>
        </a:p>
      </dgm:t>
    </dgm:pt>
    <dgm:pt modelId="{81F941CB-1A43-4864-8004-231E055477C3}">
      <dgm:prSet custT="1"/>
      <dgm:spPr/>
      <dgm:t>
        <a:bodyPr/>
        <a:lstStyle/>
        <a:p>
          <a:pPr algn="l"/>
          <a:r>
            <a:rPr lang="el-GR" sz="2000" dirty="0"/>
            <a:t>Νέοι αντιπρόσωποι</a:t>
          </a:r>
          <a:endParaRPr lang="en-IE" sz="2000" dirty="0"/>
        </a:p>
      </dgm:t>
    </dgm:pt>
    <dgm:pt modelId="{5F8A37C1-340C-48C6-9CA9-05370174D70F}" type="parTrans" cxnId="{60ACF55A-590C-44C4-B899-86176316CD19}">
      <dgm:prSet/>
      <dgm:spPr/>
      <dgm:t>
        <a:bodyPr/>
        <a:lstStyle/>
        <a:p>
          <a:endParaRPr lang="en-IE"/>
        </a:p>
      </dgm:t>
    </dgm:pt>
    <dgm:pt modelId="{5F6CE768-7F33-45FA-992F-66153941999E}" type="sibTrans" cxnId="{60ACF55A-590C-44C4-B899-86176316CD19}">
      <dgm:prSet/>
      <dgm:spPr/>
      <dgm:t>
        <a:bodyPr/>
        <a:lstStyle/>
        <a:p>
          <a:endParaRPr lang="en-IE"/>
        </a:p>
      </dgm:t>
    </dgm:pt>
    <dgm:pt modelId="{78472969-1F8E-4FFB-BEDA-E18E26981FC9}">
      <dgm:prSet custT="1"/>
      <dgm:spPr/>
      <dgm:t>
        <a:bodyPr/>
        <a:lstStyle/>
        <a:p>
          <a:pPr algn="l"/>
          <a:r>
            <a:rPr lang="el-GR" sz="2000" dirty="0"/>
            <a:t>Επέκταση συνεργασίας με υφιστάμενους αντιπρόσωπους σε νέα προϊόντα</a:t>
          </a:r>
          <a:endParaRPr lang="en-IE" sz="2000" dirty="0"/>
        </a:p>
      </dgm:t>
    </dgm:pt>
    <dgm:pt modelId="{D3E8B0DB-C6ED-4FBD-B352-A8156D1FD554}" type="parTrans" cxnId="{BFB20021-691B-404B-AD67-3E3AB02079A0}">
      <dgm:prSet/>
      <dgm:spPr/>
      <dgm:t>
        <a:bodyPr/>
        <a:lstStyle/>
        <a:p>
          <a:endParaRPr lang="en-IE"/>
        </a:p>
      </dgm:t>
    </dgm:pt>
    <dgm:pt modelId="{4B48129F-E85B-496C-8451-7058A4AE4ACB}" type="sibTrans" cxnId="{BFB20021-691B-404B-AD67-3E3AB02079A0}">
      <dgm:prSet/>
      <dgm:spPr/>
      <dgm:t>
        <a:bodyPr/>
        <a:lstStyle/>
        <a:p>
          <a:endParaRPr lang="en-IE"/>
        </a:p>
      </dgm:t>
    </dgm:pt>
    <dgm:pt modelId="{CF5C7257-9101-4438-8A4C-49C2F887761E}">
      <dgm:prSet phldrT="[Text]" custT="1"/>
      <dgm:spPr/>
      <dgm:t>
        <a:bodyPr/>
        <a:lstStyle/>
        <a:p>
          <a:pPr algn="l"/>
          <a:r>
            <a:rPr lang="el-GR" sz="2000" dirty="0"/>
            <a:t>Εξαγορές ασφαλιστικών χαρτοφυλακίων αντιπροσώπων</a:t>
          </a:r>
          <a:endParaRPr lang="en-IE" sz="2000" dirty="0"/>
        </a:p>
      </dgm:t>
    </dgm:pt>
    <dgm:pt modelId="{69BEB806-874D-4C34-9C15-8B71701F39B6}" type="parTrans" cxnId="{CFB2C3EC-C26A-4533-938D-6A77C8627697}">
      <dgm:prSet/>
      <dgm:spPr/>
      <dgm:t>
        <a:bodyPr/>
        <a:lstStyle/>
        <a:p>
          <a:endParaRPr lang="en-IE"/>
        </a:p>
      </dgm:t>
    </dgm:pt>
    <dgm:pt modelId="{91071EE2-C38A-4C28-B29A-F4BD47C2FB64}" type="sibTrans" cxnId="{CFB2C3EC-C26A-4533-938D-6A77C8627697}">
      <dgm:prSet/>
      <dgm:spPr/>
      <dgm:t>
        <a:bodyPr/>
        <a:lstStyle/>
        <a:p>
          <a:endParaRPr lang="en-IE"/>
        </a:p>
      </dgm:t>
    </dgm:pt>
    <dgm:pt modelId="{D0716DCA-12E4-4461-92AB-CB2A0516FCF5}">
      <dgm:prSet phldrT="[Text]" custT="1"/>
      <dgm:spPr/>
      <dgm:t>
        <a:bodyPr/>
        <a:lstStyle/>
        <a:p>
          <a:pPr algn="l"/>
          <a:r>
            <a:rPr lang="el-GR" sz="2000" dirty="0"/>
            <a:t>Εξαγορές ασφαλιστικών εταιρειών</a:t>
          </a:r>
          <a:r>
            <a:rPr lang="en-US" sz="2000" dirty="0"/>
            <a:t> </a:t>
          </a:r>
          <a:r>
            <a:rPr lang="el-GR" sz="2000" dirty="0"/>
            <a:t>-</a:t>
          </a:r>
          <a:r>
            <a:rPr lang="en-US" sz="2000" dirty="0"/>
            <a:t> </a:t>
          </a:r>
          <a:r>
            <a:rPr lang="el-GR" sz="2000" dirty="0"/>
            <a:t>Ρευστότητα και ευρωστία για τυχόν αξιόλογες ευκαιρίες</a:t>
          </a:r>
          <a:endParaRPr lang="en-IE" sz="2000" dirty="0"/>
        </a:p>
      </dgm:t>
    </dgm:pt>
    <dgm:pt modelId="{0952AF2D-B738-45ED-A63B-C3961E23C859}" type="parTrans" cxnId="{8DF23D02-DCEA-47E3-9669-1A4C10CA26CE}">
      <dgm:prSet/>
      <dgm:spPr/>
      <dgm:t>
        <a:bodyPr/>
        <a:lstStyle/>
        <a:p>
          <a:endParaRPr lang="en-IE"/>
        </a:p>
      </dgm:t>
    </dgm:pt>
    <dgm:pt modelId="{3AE5ECB1-EEB9-40E3-A700-BCAE1E434F78}" type="sibTrans" cxnId="{8DF23D02-DCEA-47E3-9669-1A4C10CA26CE}">
      <dgm:prSet/>
      <dgm:spPr/>
      <dgm:t>
        <a:bodyPr/>
        <a:lstStyle/>
        <a:p>
          <a:endParaRPr lang="en-IE"/>
        </a:p>
      </dgm:t>
    </dgm:pt>
    <dgm:pt modelId="{07162F3E-6794-4850-8743-BDEE477FF2E7}" type="pres">
      <dgm:prSet presAssocID="{5DB63C38-0A12-4142-9B78-C4F6368AF7F9}" presName="linear" presStyleCnt="0">
        <dgm:presLayoutVars>
          <dgm:animLvl val="lvl"/>
          <dgm:resizeHandles val="exact"/>
        </dgm:presLayoutVars>
      </dgm:prSet>
      <dgm:spPr/>
    </dgm:pt>
    <dgm:pt modelId="{4E9DD204-C9D2-4368-B11B-6F5D956EFF8B}" type="pres">
      <dgm:prSet presAssocID="{B1F48B86-26C1-4596-BBE9-DC8B57EEC5E1}" presName="parentText" presStyleLbl="node1" presStyleIdx="0" presStyleCnt="2" custScaleY="36226" custLinFactNeighborX="862" custLinFactNeighborY="-15267">
        <dgm:presLayoutVars>
          <dgm:chMax val="0"/>
          <dgm:bulletEnabled val="1"/>
        </dgm:presLayoutVars>
      </dgm:prSet>
      <dgm:spPr/>
    </dgm:pt>
    <dgm:pt modelId="{E80FAB25-ABE5-465B-986B-1295C006E985}" type="pres">
      <dgm:prSet presAssocID="{B1F48B86-26C1-4596-BBE9-DC8B57EEC5E1}" presName="childText" presStyleLbl="revTx" presStyleIdx="0" presStyleCnt="2" custScaleX="99749" custLinFactNeighborX="0" custLinFactNeighborY="-4885">
        <dgm:presLayoutVars>
          <dgm:bulletEnabled val="1"/>
        </dgm:presLayoutVars>
      </dgm:prSet>
      <dgm:spPr/>
    </dgm:pt>
    <dgm:pt modelId="{B176AE52-8657-451E-91DB-045AAE6D0D43}" type="pres">
      <dgm:prSet presAssocID="{B7924C99-FAEA-400D-9F51-5493133664E0}" presName="parentText" presStyleLbl="node1" presStyleIdx="1" presStyleCnt="2" custScaleY="36552" custLinFactNeighborY="-15868">
        <dgm:presLayoutVars>
          <dgm:chMax val="0"/>
          <dgm:bulletEnabled val="1"/>
        </dgm:presLayoutVars>
      </dgm:prSet>
      <dgm:spPr/>
    </dgm:pt>
    <dgm:pt modelId="{8CCED1EA-295E-478A-B623-8306D930F019}" type="pres">
      <dgm:prSet presAssocID="{B7924C99-FAEA-400D-9F51-5493133664E0}" presName="childText" presStyleLbl="revTx" presStyleIdx="1" presStyleCnt="2" custLinFactNeighborY="-7067">
        <dgm:presLayoutVars>
          <dgm:bulletEnabled val="1"/>
        </dgm:presLayoutVars>
      </dgm:prSet>
      <dgm:spPr/>
    </dgm:pt>
  </dgm:ptLst>
  <dgm:cxnLst>
    <dgm:cxn modelId="{4654FB01-D4C1-4E98-9E13-69951FD35AC4}" type="presOf" srcId="{81F941CB-1A43-4864-8004-231E055477C3}" destId="{E80FAB25-ABE5-465B-986B-1295C006E985}" srcOrd="0" destOrd="0" presId="urn:microsoft.com/office/officeart/2005/8/layout/vList2"/>
    <dgm:cxn modelId="{8DF23D02-DCEA-47E3-9669-1A4C10CA26CE}" srcId="{B7924C99-FAEA-400D-9F51-5493133664E0}" destId="{D0716DCA-12E4-4461-92AB-CB2A0516FCF5}" srcOrd="1" destOrd="0" parTransId="{0952AF2D-B738-45ED-A63B-C3961E23C859}" sibTransId="{3AE5ECB1-EEB9-40E3-A700-BCAE1E434F78}"/>
    <dgm:cxn modelId="{BFB20021-691B-404B-AD67-3E3AB02079A0}" srcId="{B1F48B86-26C1-4596-BBE9-DC8B57EEC5E1}" destId="{78472969-1F8E-4FFB-BEDA-E18E26981FC9}" srcOrd="1" destOrd="0" parTransId="{D3E8B0DB-C6ED-4FBD-B352-A8156D1FD554}" sibTransId="{4B48129F-E85B-496C-8451-7058A4AE4ACB}"/>
    <dgm:cxn modelId="{B6408A2D-D330-4DF5-88C1-C9C9D6DBA69E}" type="presOf" srcId="{CF5C7257-9101-4438-8A4C-49C2F887761E}" destId="{8CCED1EA-295E-478A-B623-8306D930F019}" srcOrd="0" destOrd="0" presId="urn:microsoft.com/office/officeart/2005/8/layout/vList2"/>
    <dgm:cxn modelId="{DC1A7D3C-AA2C-4CBC-B706-4AC35AB3EA89}" type="presOf" srcId="{D0716DCA-12E4-4461-92AB-CB2A0516FCF5}" destId="{8CCED1EA-295E-478A-B623-8306D930F019}" srcOrd="0" destOrd="1" presId="urn:microsoft.com/office/officeart/2005/8/layout/vList2"/>
    <dgm:cxn modelId="{82EDB33D-BB81-4A71-A846-0AF25906CDFA}" type="presOf" srcId="{B7924C99-FAEA-400D-9F51-5493133664E0}" destId="{B176AE52-8657-451E-91DB-045AAE6D0D43}" srcOrd="0" destOrd="0" presId="urn:microsoft.com/office/officeart/2005/8/layout/vList2"/>
    <dgm:cxn modelId="{A33A885B-5D21-4F98-BE7B-7A3548993273}" type="presOf" srcId="{5DB63C38-0A12-4142-9B78-C4F6368AF7F9}" destId="{07162F3E-6794-4850-8743-BDEE477FF2E7}" srcOrd="0" destOrd="0" presId="urn:microsoft.com/office/officeart/2005/8/layout/vList2"/>
    <dgm:cxn modelId="{C63B3475-937C-4665-859F-F74E0F0D7F7C}" srcId="{5DB63C38-0A12-4142-9B78-C4F6368AF7F9}" destId="{B1F48B86-26C1-4596-BBE9-DC8B57EEC5E1}" srcOrd="0" destOrd="0" parTransId="{D9964D8A-A3E5-4F17-B385-48004ECBAFF3}" sibTransId="{C581FCC0-D889-4671-8AC0-7A61B80911E6}"/>
    <dgm:cxn modelId="{0F865C7A-788D-470A-A4C5-B47BE2D647B0}" type="presOf" srcId="{B1F48B86-26C1-4596-BBE9-DC8B57EEC5E1}" destId="{4E9DD204-C9D2-4368-B11B-6F5D956EFF8B}" srcOrd="0" destOrd="0" presId="urn:microsoft.com/office/officeart/2005/8/layout/vList2"/>
    <dgm:cxn modelId="{60ACF55A-590C-44C4-B899-86176316CD19}" srcId="{B1F48B86-26C1-4596-BBE9-DC8B57EEC5E1}" destId="{81F941CB-1A43-4864-8004-231E055477C3}" srcOrd="0" destOrd="0" parTransId="{5F8A37C1-340C-48C6-9CA9-05370174D70F}" sibTransId="{5F6CE768-7F33-45FA-992F-66153941999E}"/>
    <dgm:cxn modelId="{4D0F92CC-BC38-4AC6-A5BA-3F5ED3C07B14}" srcId="{5DB63C38-0A12-4142-9B78-C4F6368AF7F9}" destId="{B7924C99-FAEA-400D-9F51-5493133664E0}" srcOrd="1" destOrd="0" parTransId="{4B91D5A5-6770-4BE8-B478-B83D5992304B}" sibTransId="{E5F1BBCF-0A36-4CB8-A120-CFF7A958F7B7}"/>
    <dgm:cxn modelId="{CFB2C3EC-C26A-4533-938D-6A77C8627697}" srcId="{B7924C99-FAEA-400D-9F51-5493133664E0}" destId="{CF5C7257-9101-4438-8A4C-49C2F887761E}" srcOrd="0" destOrd="0" parTransId="{69BEB806-874D-4C34-9C15-8B71701F39B6}" sibTransId="{91071EE2-C38A-4C28-B29A-F4BD47C2FB64}"/>
    <dgm:cxn modelId="{697109FF-4EAA-42BB-BE37-4654C2C68B8B}" type="presOf" srcId="{78472969-1F8E-4FFB-BEDA-E18E26981FC9}" destId="{E80FAB25-ABE5-465B-986B-1295C006E985}" srcOrd="0" destOrd="1" presId="urn:microsoft.com/office/officeart/2005/8/layout/vList2"/>
    <dgm:cxn modelId="{4E92DBA8-A418-4EF9-8617-AA228EF6168C}" type="presParOf" srcId="{07162F3E-6794-4850-8743-BDEE477FF2E7}" destId="{4E9DD204-C9D2-4368-B11B-6F5D956EFF8B}" srcOrd="0" destOrd="0" presId="urn:microsoft.com/office/officeart/2005/8/layout/vList2"/>
    <dgm:cxn modelId="{5B10BD04-8D7F-469D-840A-107477B38718}" type="presParOf" srcId="{07162F3E-6794-4850-8743-BDEE477FF2E7}" destId="{E80FAB25-ABE5-465B-986B-1295C006E985}" srcOrd="1" destOrd="0" presId="urn:microsoft.com/office/officeart/2005/8/layout/vList2"/>
    <dgm:cxn modelId="{5E967032-BC00-4465-89E2-FD9797B939D0}" type="presParOf" srcId="{07162F3E-6794-4850-8743-BDEE477FF2E7}" destId="{B176AE52-8657-451E-91DB-045AAE6D0D43}" srcOrd="2" destOrd="0" presId="urn:microsoft.com/office/officeart/2005/8/layout/vList2"/>
    <dgm:cxn modelId="{C8D4B3B0-4DF3-4F2E-9E0E-9AC70B87E917}" type="presParOf" srcId="{07162F3E-6794-4850-8743-BDEE477FF2E7}" destId="{8CCED1EA-295E-478A-B623-8306D930F01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2256570-7132-4A56-9D40-F33E8CD25EC9}" type="doc">
      <dgm:prSet loTypeId="urn:microsoft.com/office/officeart/2005/8/layout/chevron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IE"/>
        </a:p>
      </dgm:t>
    </dgm:pt>
    <dgm:pt modelId="{AD6524B9-82A9-48AB-AC2A-4BB0B5905357}">
      <dgm:prSet phldrT="[Text]" phldr="1"/>
      <dgm:spPr/>
      <dgm:t>
        <a:bodyPr/>
        <a:lstStyle/>
        <a:p>
          <a:endParaRPr lang="en-IE"/>
        </a:p>
      </dgm:t>
    </dgm:pt>
    <dgm:pt modelId="{B4B0D21C-BA13-455E-866E-D4013E742576}" type="parTrans" cxnId="{9F8C3E52-61A2-4BA8-8F04-0C97002BE5F6}">
      <dgm:prSet/>
      <dgm:spPr/>
      <dgm:t>
        <a:bodyPr/>
        <a:lstStyle/>
        <a:p>
          <a:endParaRPr lang="en-IE"/>
        </a:p>
      </dgm:t>
    </dgm:pt>
    <dgm:pt modelId="{8DBAC852-B507-47FB-A7E3-1FA803D25608}" type="sibTrans" cxnId="{9F8C3E52-61A2-4BA8-8F04-0C97002BE5F6}">
      <dgm:prSet/>
      <dgm:spPr/>
      <dgm:t>
        <a:bodyPr/>
        <a:lstStyle/>
        <a:p>
          <a:endParaRPr lang="en-IE"/>
        </a:p>
      </dgm:t>
    </dgm:pt>
    <dgm:pt modelId="{D20DDD90-014F-4490-80C6-10A654908525}">
      <dgm:prSet phldrT="[Text]" custT="1"/>
      <dgm:spPr/>
      <dgm:t>
        <a:bodyPr/>
        <a:lstStyle/>
        <a:p>
          <a:r>
            <a:rPr lang="el-GR" sz="1600" dirty="0">
              <a:latin typeface="+mn-lt"/>
            </a:rPr>
            <a:t>Αύξηση κερδών </a:t>
          </a:r>
          <a:r>
            <a:rPr lang="en-GB" sz="1600" dirty="0">
              <a:latin typeface="+mn-lt"/>
            </a:rPr>
            <a:t>95</a:t>
          </a:r>
          <a:r>
            <a:rPr lang="el-GR" sz="1600" dirty="0">
              <a:latin typeface="+mn-lt"/>
            </a:rPr>
            <a:t>,</a:t>
          </a:r>
          <a:r>
            <a:rPr lang="en-GB" sz="1600" dirty="0">
              <a:latin typeface="+mn-lt"/>
            </a:rPr>
            <a:t>4</a:t>
          </a:r>
          <a:r>
            <a:rPr lang="el-GR" sz="1600" dirty="0">
              <a:latin typeface="+mn-lt"/>
            </a:rPr>
            <a:t>% σε €1</a:t>
          </a:r>
          <a:r>
            <a:rPr lang="en-GB" sz="1600" dirty="0">
              <a:latin typeface="+mn-lt"/>
            </a:rPr>
            <a:t>0</a:t>
          </a:r>
          <a:r>
            <a:rPr lang="el-GR" sz="1600" dirty="0">
              <a:latin typeface="+mn-lt"/>
            </a:rPr>
            <a:t>,</a:t>
          </a:r>
          <a:r>
            <a:rPr lang="en-GB" sz="1600" dirty="0">
              <a:latin typeface="+mn-lt"/>
            </a:rPr>
            <a:t>28</a:t>
          </a:r>
          <a:r>
            <a:rPr lang="el-GR" sz="1600" dirty="0">
              <a:latin typeface="+mn-lt"/>
            </a:rPr>
            <a:t> εκ. έναντι €5,26 εκ. το 2024</a:t>
          </a:r>
          <a:endParaRPr lang="en-IE" sz="1600" dirty="0">
            <a:latin typeface="+mn-lt"/>
          </a:endParaRPr>
        </a:p>
      </dgm:t>
    </dgm:pt>
    <dgm:pt modelId="{977927FC-8C97-4DA5-930E-18C460D5DF31}" type="parTrans" cxnId="{DC866D2E-915E-49FA-9D2D-695420DAEF49}">
      <dgm:prSet/>
      <dgm:spPr/>
      <dgm:t>
        <a:bodyPr/>
        <a:lstStyle/>
        <a:p>
          <a:endParaRPr lang="en-IE"/>
        </a:p>
      </dgm:t>
    </dgm:pt>
    <dgm:pt modelId="{F23D137F-2F39-42DC-AD26-C81B7FC2A85B}" type="sibTrans" cxnId="{DC866D2E-915E-49FA-9D2D-695420DAEF49}">
      <dgm:prSet/>
      <dgm:spPr/>
      <dgm:t>
        <a:bodyPr/>
        <a:lstStyle/>
        <a:p>
          <a:endParaRPr lang="en-IE"/>
        </a:p>
      </dgm:t>
    </dgm:pt>
    <dgm:pt modelId="{DD8DE403-0E78-45EF-BC4C-99C1AC8C3D48}">
      <dgm:prSet phldrT="[Text]" phldr="1"/>
      <dgm:spPr/>
      <dgm:t>
        <a:bodyPr/>
        <a:lstStyle/>
        <a:p>
          <a:endParaRPr lang="en-IE" dirty="0"/>
        </a:p>
      </dgm:t>
    </dgm:pt>
    <dgm:pt modelId="{D23FD9F7-54B7-4BA3-A6C2-D17B815DA908}" type="parTrans" cxnId="{850A9B34-D6BF-4B94-A6A4-06D6C0BDE786}">
      <dgm:prSet/>
      <dgm:spPr/>
      <dgm:t>
        <a:bodyPr/>
        <a:lstStyle/>
        <a:p>
          <a:endParaRPr lang="en-IE"/>
        </a:p>
      </dgm:t>
    </dgm:pt>
    <dgm:pt modelId="{801F1D63-FF4F-4D6B-BAD7-077D95BEADE5}" type="sibTrans" cxnId="{850A9B34-D6BF-4B94-A6A4-06D6C0BDE786}">
      <dgm:prSet/>
      <dgm:spPr/>
      <dgm:t>
        <a:bodyPr/>
        <a:lstStyle/>
        <a:p>
          <a:endParaRPr lang="en-IE"/>
        </a:p>
      </dgm:t>
    </dgm:pt>
    <dgm:pt modelId="{4F3DB156-C116-42A5-AD13-1939A52ED983}">
      <dgm:prSet phldrT="[Text]" custT="1"/>
      <dgm:spPr/>
      <dgm:t>
        <a:bodyPr/>
        <a:lstStyle/>
        <a:p>
          <a:r>
            <a:rPr lang="el-GR" sz="1600" dirty="0"/>
            <a:t>Αύξηση 6,0% στα</a:t>
          </a:r>
          <a:r>
            <a:rPr lang="en-US" sz="1600" dirty="0"/>
            <a:t> </a:t>
          </a:r>
          <a:r>
            <a:rPr lang="el-GR" sz="1600" dirty="0"/>
            <a:t>έσοδα ασφάλισης παρά τον τερματισμό της συνεργασίας με την </a:t>
          </a:r>
          <a:r>
            <a:rPr lang="en-GB" sz="1600" dirty="0" err="1"/>
            <a:t>Astrobank</a:t>
          </a:r>
          <a:endParaRPr lang="en-IE" sz="1600" dirty="0"/>
        </a:p>
      </dgm:t>
    </dgm:pt>
    <dgm:pt modelId="{CD1117DF-CC8F-45D3-8E26-A1782260CD3A}" type="parTrans" cxnId="{A2D58140-FFA3-409C-9BD5-1A6CB9B463A1}">
      <dgm:prSet/>
      <dgm:spPr/>
      <dgm:t>
        <a:bodyPr/>
        <a:lstStyle/>
        <a:p>
          <a:endParaRPr lang="en-IE"/>
        </a:p>
      </dgm:t>
    </dgm:pt>
    <dgm:pt modelId="{29724074-7DBC-4963-AB04-FFE4C0184C95}" type="sibTrans" cxnId="{A2D58140-FFA3-409C-9BD5-1A6CB9B463A1}">
      <dgm:prSet/>
      <dgm:spPr/>
      <dgm:t>
        <a:bodyPr/>
        <a:lstStyle/>
        <a:p>
          <a:endParaRPr lang="en-IE"/>
        </a:p>
      </dgm:t>
    </dgm:pt>
    <dgm:pt modelId="{131BF99C-AE48-4A63-83A0-5179F420A213}">
      <dgm:prSet phldrT="[Text]" custT="1"/>
      <dgm:spPr/>
      <dgm:t>
        <a:bodyPr/>
        <a:lstStyle/>
        <a:p>
          <a:r>
            <a:rPr lang="el-GR" sz="1600" dirty="0"/>
            <a:t>Μείωση 8,6% στα έξοδα υπηρεσιών ασφάλισης λόγω μείωσης του δείκτη απαιτήσεων σε 37,5% από 45,3%</a:t>
          </a:r>
          <a:endParaRPr lang="en-IE" sz="1600" dirty="0"/>
        </a:p>
      </dgm:t>
    </dgm:pt>
    <dgm:pt modelId="{3B144FA4-E2DC-4704-A3D6-B2A349D51E7E}" type="parTrans" cxnId="{A91DADD5-505D-46D4-A4E3-0C242042E349}">
      <dgm:prSet/>
      <dgm:spPr/>
      <dgm:t>
        <a:bodyPr/>
        <a:lstStyle/>
        <a:p>
          <a:endParaRPr lang="en-IE"/>
        </a:p>
      </dgm:t>
    </dgm:pt>
    <dgm:pt modelId="{F0940F4A-B3E6-4743-B21B-C4321BB4C9AD}" type="sibTrans" cxnId="{A91DADD5-505D-46D4-A4E3-0C242042E349}">
      <dgm:prSet/>
      <dgm:spPr/>
      <dgm:t>
        <a:bodyPr/>
        <a:lstStyle/>
        <a:p>
          <a:endParaRPr lang="en-IE"/>
        </a:p>
      </dgm:t>
    </dgm:pt>
    <dgm:pt modelId="{D8FB24F5-E630-463E-80D0-1173149F4E55}">
      <dgm:prSet phldrT="[Text]" phldr="1"/>
      <dgm:spPr/>
      <dgm:t>
        <a:bodyPr/>
        <a:lstStyle/>
        <a:p>
          <a:endParaRPr lang="en-IE"/>
        </a:p>
      </dgm:t>
    </dgm:pt>
    <dgm:pt modelId="{6A85D0B3-52B6-4759-84AA-E99CB5BFC69A}" type="parTrans" cxnId="{C58937D2-A70C-4F35-B00C-19970608A6FC}">
      <dgm:prSet/>
      <dgm:spPr/>
      <dgm:t>
        <a:bodyPr/>
        <a:lstStyle/>
        <a:p>
          <a:endParaRPr lang="en-IE"/>
        </a:p>
      </dgm:t>
    </dgm:pt>
    <dgm:pt modelId="{C0314C53-106C-4403-BB71-1EB27D3D76A3}" type="sibTrans" cxnId="{C58937D2-A70C-4F35-B00C-19970608A6FC}">
      <dgm:prSet/>
      <dgm:spPr/>
      <dgm:t>
        <a:bodyPr/>
        <a:lstStyle/>
        <a:p>
          <a:endParaRPr lang="en-IE"/>
        </a:p>
      </dgm:t>
    </dgm:pt>
    <dgm:pt modelId="{58FAC882-E71F-4841-8C90-A814E4FEEBAD}">
      <dgm:prSet phldrT="[Text]" custT="1"/>
      <dgm:spPr/>
      <dgm:t>
        <a:bodyPr/>
        <a:lstStyle/>
        <a:p>
          <a:r>
            <a:rPr lang="el-GR" sz="1600" dirty="0">
              <a:latin typeface="+mn-lt"/>
            </a:rPr>
            <a:t>Κέρδη ανά μετοχή </a:t>
          </a:r>
          <a:r>
            <a:rPr lang="en-GB" sz="1600" dirty="0">
              <a:latin typeface="+mn-lt"/>
            </a:rPr>
            <a:t>26</a:t>
          </a:r>
          <a:r>
            <a:rPr lang="el-GR" sz="1600" dirty="0">
              <a:latin typeface="+mn-lt"/>
            </a:rPr>
            <a:t>,</a:t>
          </a:r>
          <a:r>
            <a:rPr lang="en-GB" sz="1600" dirty="0">
              <a:latin typeface="+mn-lt"/>
            </a:rPr>
            <a:t>39</a:t>
          </a:r>
          <a:r>
            <a:rPr lang="el-GR" sz="1600" dirty="0">
              <a:latin typeface="+mn-lt"/>
            </a:rPr>
            <a:t> </a:t>
          </a:r>
          <a:r>
            <a:rPr lang="el-GR" sz="1600" dirty="0" err="1">
              <a:latin typeface="+mn-lt"/>
            </a:rPr>
            <a:t>σεντ</a:t>
          </a:r>
          <a:r>
            <a:rPr lang="el-GR" sz="1600" dirty="0">
              <a:latin typeface="+mn-lt"/>
            </a:rPr>
            <a:t> (202</a:t>
          </a:r>
          <a:r>
            <a:rPr lang="en-GB" sz="1600" dirty="0">
              <a:latin typeface="+mn-lt"/>
            </a:rPr>
            <a:t>4</a:t>
          </a:r>
          <a:r>
            <a:rPr lang="en-US" sz="1600" dirty="0">
              <a:latin typeface="+mn-lt"/>
            </a:rPr>
            <a:t>: 13,51 </a:t>
          </a:r>
          <a:r>
            <a:rPr lang="el-GR" sz="1600" dirty="0" err="1">
              <a:latin typeface="+mn-lt"/>
            </a:rPr>
            <a:t>σεντ</a:t>
          </a:r>
          <a:r>
            <a:rPr lang="el-GR" sz="1600" dirty="0">
              <a:latin typeface="+mn-lt"/>
            </a:rPr>
            <a:t>)</a:t>
          </a:r>
          <a:endParaRPr lang="en-IE" sz="1600" dirty="0">
            <a:latin typeface="+mn-lt"/>
          </a:endParaRPr>
        </a:p>
      </dgm:t>
    </dgm:pt>
    <dgm:pt modelId="{AE2705B5-24AC-41B9-81F0-BBB93B51A6EE}" type="parTrans" cxnId="{83EF2C78-CECB-4B8B-867A-BDC00998BB4F}">
      <dgm:prSet/>
      <dgm:spPr/>
      <dgm:t>
        <a:bodyPr/>
        <a:lstStyle/>
        <a:p>
          <a:endParaRPr lang="en-IE"/>
        </a:p>
      </dgm:t>
    </dgm:pt>
    <dgm:pt modelId="{09706CE6-CFFA-40D2-B2FE-61DAF56C5734}" type="sibTrans" cxnId="{83EF2C78-CECB-4B8B-867A-BDC00998BB4F}">
      <dgm:prSet/>
      <dgm:spPr/>
      <dgm:t>
        <a:bodyPr/>
        <a:lstStyle/>
        <a:p>
          <a:endParaRPr lang="en-IE"/>
        </a:p>
      </dgm:t>
    </dgm:pt>
    <dgm:pt modelId="{8D2722FE-80BB-4C47-B208-4E0670DA9E25}">
      <dgm:prSet phldrT="[Text]" custT="1"/>
      <dgm:spPr/>
      <dgm:t>
        <a:bodyPr/>
        <a:lstStyle/>
        <a:p>
          <a:r>
            <a:rPr lang="el-GR" sz="1600" dirty="0">
              <a:latin typeface="+mn-lt"/>
            </a:rPr>
            <a:t>Ίδια κεφάλαια €</a:t>
          </a:r>
          <a:r>
            <a:rPr lang="en-GB" sz="1600" dirty="0">
              <a:latin typeface="+mn-lt"/>
            </a:rPr>
            <a:t>76</a:t>
          </a:r>
          <a:r>
            <a:rPr lang="el-GR" sz="1600" dirty="0">
              <a:latin typeface="+mn-lt"/>
            </a:rPr>
            <a:t>,</a:t>
          </a:r>
          <a:r>
            <a:rPr lang="en-GB" sz="1600" dirty="0">
              <a:latin typeface="+mn-lt"/>
            </a:rPr>
            <a:t>74</a:t>
          </a:r>
          <a:r>
            <a:rPr lang="el-GR" sz="1600" dirty="0">
              <a:latin typeface="+mn-lt"/>
            </a:rPr>
            <a:t> εκ. με αύξηση 1</a:t>
          </a:r>
          <a:r>
            <a:rPr lang="en-GB" sz="1600" dirty="0">
              <a:latin typeface="+mn-lt"/>
            </a:rPr>
            <a:t>5</a:t>
          </a:r>
          <a:r>
            <a:rPr lang="el-GR" sz="1600" dirty="0">
              <a:latin typeface="+mn-lt"/>
            </a:rPr>
            <a:t>,</a:t>
          </a:r>
          <a:r>
            <a:rPr lang="en-GB" sz="1600" dirty="0">
              <a:latin typeface="+mn-lt"/>
            </a:rPr>
            <a:t>5</a:t>
          </a:r>
          <a:r>
            <a:rPr lang="el-GR" sz="1600" dirty="0">
              <a:latin typeface="+mn-lt"/>
            </a:rPr>
            <a:t>% </a:t>
          </a:r>
          <a:endParaRPr lang="en-IE" sz="1600" dirty="0">
            <a:latin typeface="+mn-lt"/>
          </a:endParaRPr>
        </a:p>
      </dgm:t>
    </dgm:pt>
    <dgm:pt modelId="{EE1BF289-2891-4BB3-859F-73B8D8606BDE}" type="parTrans" cxnId="{AA1B580D-99E3-4EAA-BD61-257D00DB72EE}">
      <dgm:prSet/>
      <dgm:spPr/>
      <dgm:t>
        <a:bodyPr/>
        <a:lstStyle/>
        <a:p>
          <a:endParaRPr lang="en-IE"/>
        </a:p>
      </dgm:t>
    </dgm:pt>
    <dgm:pt modelId="{2BDB8346-CBC7-4E7A-A449-FDBC824FE7C4}" type="sibTrans" cxnId="{AA1B580D-99E3-4EAA-BD61-257D00DB72EE}">
      <dgm:prSet/>
      <dgm:spPr/>
      <dgm:t>
        <a:bodyPr/>
        <a:lstStyle/>
        <a:p>
          <a:endParaRPr lang="en-IE"/>
        </a:p>
      </dgm:t>
    </dgm:pt>
    <dgm:pt modelId="{1039E5F2-975F-419F-A295-11B98F20543B}">
      <dgm:prSet/>
      <dgm:spPr/>
      <dgm:t>
        <a:bodyPr/>
        <a:lstStyle/>
        <a:p>
          <a:endParaRPr lang="en-IE"/>
        </a:p>
      </dgm:t>
    </dgm:pt>
    <dgm:pt modelId="{CCF77580-A974-4BAF-9A12-01042F70F93B}" type="parTrans" cxnId="{C3B6B0C8-D928-48DD-8372-82F44842F45C}">
      <dgm:prSet/>
      <dgm:spPr/>
      <dgm:t>
        <a:bodyPr/>
        <a:lstStyle/>
        <a:p>
          <a:endParaRPr lang="en-IE"/>
        </a:p>
      </dgm:t>
    </dgm:pt>
    <dgm:pt modelId="{E12AE3F6-D31D-4BAB-B849-DA20D5D523FF}" type="sibTrans" cxnId="{C3B6B0C8-D928-48DD-8372-82F44842F45C}">
      <dgm:prSet/>
      <dgm:spPr/>
      <dgm:t>
        <a:bodyPr/>
        <a:lstStyle/>
        <a:p>
          <a:endParaRPr lang="en-IE"/>
        </a:p>
      </dgm:t>
    </dgm:pt>
    <dgm:pt modelId="{B9DB89AA-2C09-494E-90E3-821AB3B979F6}">
      <dgm:prSet custT="1"/>
      <dgm:spPr/>
      <dgm:t>
        <a:bodyPr/>
        <a:lstStyle/>
        <a:p>
          <a:r>
            <a:rPr lang="el-GR" sz="1600" dirty="0"/>
            <a:t>Μείωση 2,3% στα έξοδα διαχείρισης</a:t>
          </a:r>
          <a:endParaRPr lang="en-IE" sz="1600" dirty="0"/>
        </a:p>
      </dgm:t>
    </dgm:pt>
    <dgm:pt modelId="{4A39827E-2D48-4403-8D1F-0AE96CE8E38D}" type="parTrans" cxnId="{13A56FE1-C1EB-44B7-B2AF-5048444137A7}">
      <dgm:prSet/>
      <dgm:spPr/>
      <dgm:t>
        <a:bodyPr/>
        <a:lstStyle/>
        <a:p>
          <a:endParaRPr lang="en-IE"/>
        </a:p>
      </dgm:t>
    </dgm:pt>
    <dgm:pt modelId="{35633680-3F1F-43AB-85C4-9599C1708750}" type="sibTrans" cxnId="{13A56FE1-C1EB-44B7-B2AF-5048444137A7}">
      <dgm:prSet/>
      <dgm:spPr/>
      <dgm:t>
        <a:bodyPr/>
        <a:lstStyle/>
        <a:p>
          <a:endParaRPr lang="en-IE"/>
        </a:p>
      </dgm:t>
    </dgm:pt>
    <dgm:pt modelId="{59055C00-353F-4A2F-BF11-8E41C1F7643E}">
      <dgm:prSet custT="1"/>
      <dgm:spPr/>
      <dgm:t>
        <a:bodyPr/>
        <a:lstStyle/>
        <a:p>
          <a:r>
            <a:rPr lang="el-GR" sz="1600" dirty="0"/>
            <a:t>Κέρδη επενδύσεων €</a:t>
          </a:r>
          <a:r>
            <a:rPr lang="en-GB" sz="1600" dirty="0"/>
            <a:t>5</a:t>
          </a:r>
          <a:r>
            <a:rPr lang="el-GR" sz="1600" dirty="0"/>
            <a:t>,</a:t>
          </a:r>
          <a:r>
            <a:rPr lang="en-GB" sz="1600" dirty="0"/>
            <a:t>52</a:t>
          </a:r>
          <a:r>
            <a:rPr lang="en-US" sz="1600" dirty="0"/>
            <a:t> </a:t>
          </a:r>
          <a:r>
            <a:rPr lang="el-GR" sz="1600" dirty="0"/>
            <a:t>εκ. Απόδοση 1</a:t>
          </a:r>
          <a:r>
            <a:rPr lang="en-GB" sz="1600" dirty="0"/>
            <a:t>0</a:t>
          </a:r>
          <a:r>
            <a:rPr lang="el-GR" sz="1600" dirty="0"/>
            <a:t>,</a:t>
          </a:r>
          <a:r>
            <a:rPr lang="en-GB" sz="1600" dirty="0"/>
            <a:t>8</a:t>
          </a:r>
          <a:r>
            <a:rPr lang="el-GR" sz="1600" dirty="0"/>
            <a:t>%</a:t>
          </a:r>
          <a:endParaRPr lang="en-IE" sz="1600" dirty="0"/>
        </a:p>
      </dgm:t>
    </dgm:pt>
    <dgm:pt modelId="{444CEE18-CE19-4E31-85CF-8C21ED7B4C29}" type="parTrans" cxnId="{751AD283-6536-4246-B838-AA7D912D9559}">
      <dgm:prSet/>
      <dgm:spPr/>
      <dgm:t>
        <a:bodyPr/>
        <a:lstStyle/>
        <a:p>
          <a:endParaRPr lang="en-IE"/>
        </a:p>
      </dgm:t>
    </dgm:pt>
    <dgm:pt modelId="{60C48B9F-D8B4-4240-A394-CD9361386146}" type="sibTrans" cxnId="{751AD283-6536-4246-B838-AA7D912D9559}">
      <dgm:prSet/>
      <dgm:spPr/>
      <dgm:t>
        <a:bodyPr/>
        <a:lstStyle/>
        <a:p>
          <a:endParaRPr lang="en-IE"/>
        </a:p>
      </dgm:t>
    </dgm:pt>
    <dgm:pt modelId="{987F6370-018E-46D0-A983-29FA93F9B129}">
      <dgm:prSet phldrT="[Text]" custT="1"/>
      <dgm:spPr/>
      <dgm:t>
        <a:bodyPr/>
        <a:lstStyle/>
        <a:p>
          <a:r>
            <a:rPr lang="el-GR" sz="1600" dirty="0">
              <a:latin typeface="+mn-lt"/>
            </a:rPr>
            <a:t>Αύξηση 35,2% στα κέρδη από εργασίες σε €3,95 εκ. </a:t>
          </a:r>
          <a:endParaRPr lang="en-IE" sz="1600" dirty="0">
            <a:latin typeface="+mn-lt"/>
          </a:endParaRPr>
        </a:p>
      </dgm:t>
    </dgm:pt>
    <dgm:pt modelId="{59513A42-27AC-4137-86F6-95D3A6783EA3}" type="parTrans" cxnId="{1BA422B1-8885-40FC-BBD2-6E9326C5CC37}">
      <dgm:prSet/>
      <dgm:spPr/>
      <dgm:t>
        <a:bodyPr/>
        <a:lstStyle/>
        <a:p>
          <a:endParaRPr lang="en-IE"/>
        </a:p>
      </dgm:t>
    </dgm:pt>
    <dgm:pt modelId="{CFEF80FC-2720-48C0-9BA1-90BE66849C51}" type="sibTrans" cxnId="{1BA422B1-8885-40FC-BBD2-6E9326C5CC37}">
      <dgm:prSet/>
      <dgm:spPr/>
      <dgm:t>
        <a:bodyPr/>
        <a:lstStyle/>
        <a:p>
          <a:endParaRPr lang="en-IE"/>
        </a:p>
      </dgm:t>
    </dgm:pt>
    <dgm:pt modelId="{C421CCE4-D53D-4790-9557-1D0AEA6111D1}" type="pres">
      <dgm:prSet presAssocID="{22256570-7132-4A56-9D40-F33E8CD25EC9}" presName="linearFlow" presStyleCnt="0">
        <dgm:presLayoutVars>
          <dgm:dir/>
          <dgm:animLvl val="lvl"/>
          <dgm:resizeHandles val="exact"/>
        </dgm:presLayoutVars>
      </dgm:prSet>
      <dgm:spPr/>
    </dgm:pt>
    <dgm:pt modelId="{D65DAC27-F47C-4920-A08E-EE5CCEC78B55}" type="pres">
      <dgm:prSet presAssocID="{AD6524B9-82A9-48AB-AC2A-4BB0B5905357}" presName="composite" presStyleCnt="0"/>
      <dgm:spPr/>
    </dgm:pt>
    <dgm:pt modelId="{83973F88-1140-4F08-9004-11173175FF0F}" type="pres">
      <dgm:prSet presAssocID="{AD6524B9-82A9-48AB-AC2A-4BB0B5905357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1A2C2465-65DF-4A1E-BFF0-0DB8C282CB8B}" type="pres">
      <dgm:prSet presAssocID="{AD6524B9-82A9-48AB-AC2A-4BB0B5905357}" presName="descendantText" presStyleLbl="alignAcc1" presStyleIdx="0" presStyleCnt="4">
        <dgm:presLayoutVars>
          <dgm:bulletEnabled val="1"/>
        </dgm:presLayoutVars>
      </dgm:prSet>
      <dgm:spPr/>
    </dgm:pt>
    <dgm:pt modelId="{811A2E4E-E357-4CD5-9D1D-84486F34A273}" type="pres">
      <dgm:prSet presAssocID="{8DBAC852-B507-47FB-A7E3-1FA803D25608}" presName="sp" presStyleCnt="0"/>
      <dgm:spPr/>
    </dgm:pt>
    <dgm:pt modelId="{D6C54D83-7DF6-4520-B48B-F2DA21BDD98A}" type="pres">
      <dgm:prSet presAssocID="{DD8DE403-0E78-45EF-BC4C-99C1AC8C3D48}" presName="composite" presStyleCnt="0"/>
      <dgm:spPr/>
    </dgm:pt>
    <dgm:pt modelId="{173625A9-9C98-4E89-9287-F94F85643C86}" type="pres">
      <dgm:prSet presAssocID="{DD8DE403-0E78-45EF-BC4C-99C1AC8C3D48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2360E0E9-D515-45B6-AE6C-F1E63EF7BDB1}" type="pres">
      <dgm:prSet presAssocID="{DD8DE403-0E78-45EF-BC4C-99C1AC8C3D48}" presName="descendantText" presStyleLbl="alignAcc1" presStyleIdx="1" presStyleCnt="4" custScaleY="125821">
        <dgm:presLayoutVars>
          <dgm:bulletEnabled val="1"/>
        </dgm:presLayoutVars>
      </dgm:prSet>
      <dgm:spPr/>
    </dgm:pt>
    <dgm:pt modelId="{EC47B425-EEE9-4EE9-B7AB-CADEDB10F57A}" type="pres">
      <dgm:prSet presAssocID="{801F1D63-FF4F-4D6B-BAD7-077D95BEADE5}" presName="sp" presStyleCnt="0"/>
      <dgm:spPr/>
    </dgm:pt>
    <dgm:pt modelId="{B462D0E8-49A2-4FEE-9FD6-9BA8B11C7438}" type="pres">
      <dgm:prSet presAssocID="{1039E5F2-975F-419F-A295-11B98F20543B}" presName="composite" presStyleCnt="0"/>
      <dgm:spPr/>
    </dgm:pt>
    <dgm:pt modelId="{F2112EFC-8ADB-47B6-B6F9-6CEFCADEA9A0}" type="pres">
      <dgm:prSet presAssocID="{1039E5F2-975F-419F-A295-11B98F20543B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3C5BDE47-64C3-4C5B-B18A-A2F27CA06C23}" type="pres">
      <dgm:prSet presAssocID="{1039E5F2-975F-419F-A295-11B98F20543B}" presName="descendantText" presStyleLbl="alignAcc1" presStyleIdx="2" presStyleCnt="4">
        <dgm:presLayoutVars>
          <dgm:bulletEnabled val="1"/>
        </dgm:presLayoutVars>
      </dgm:prSet>
      <dgm:spPr/>
    </dgm:pt>
    <dgm:pt modelId="{04F99689-7BAD-4F74-BCD9-5C51825933C2}" type="pres">
      <dgm:prSet presAssocID="{E12AE3F6-D31D-4BAB-B849-DA20D5D523FF}" presName="sp" presStyleCnt="0"/>
      <dgm:spPr/>
    </dgm:pt>
    <dgm:pt modelId="{37CA1F1D-1EDF-43AE-BD53-66365256A153}" type="pres">
      <dgm:prSet presAssocID="{D8FB24F5-E630-463E-80D0-1173149F4E55}" presName="composite" presStyleCnt="0"/>
      <dgm:spPr/>
    </dgm:pt>
    <dgm:pt modelId="{5A2141DA-2566-4AEB-AE13-628E8ADE1E04}" type="pres">
      <dgm:prSet presAssocID="{D8FB24F5-E630-463E-80D0-1173149F4E55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B5ED16C1-EDED-4337-9DB0-225D415F7F82}" type="pres">
      <dgm:prSet presAssocID="{D8FB24F5-E630-463E-80D0-1173149F4E55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AA1B580D-99E3-4EAA-BD61-257D00DB72EE}" srcId="{D8FB24F5-E630-463E-80D0-1173149F4E55}" destId="{8D2722FE-80BB-4C47-B208-4E0670DA9E25}" srcOrd="1" destOrd="0" parTransId="{EE1BF289-2891-4BB3-859F-73B8D8606BDE}" sibTransId="{2BDB8346-CBC7-4E7A-A449-FDBC824FE7C4}"/>
    <dgm:cxn modelId="{4DD28712-D9B8-4F89-89D6-3503CA68684A}" type="presOf" srcId="{4F3DB156-C116-42A5-AD13-1939A52ED983}" destId="{2360E0E9-D515-45B6-AE6C-F1E63EF7BDB1}" srcOrd="0" destOrd="0" presId="urn:microsoft.com/office/officeart/2005/8/layout/chevron2"/>
    <dgm:cxn modelId="{87C2A62A-EDFD-4A47-8471-4C4E9260ED2C}" type="presOf" srcId="{1039E5F2-975F-419F-A295-11B98F20543B}" destId="{F2112EFC-8ADB-47B6-B6F9-6CEFCADEA9A0}" srcOrd="0" destOrd="0" presId="urn:microsoft.com/office/officeart/2005/8/layout/chevron2"/>
    <dgm:cxn modelId="{DC866D2E-915E-49FA-9D2D-695420DAEF49}" srcId="{AD6524B9-82A9-48AB-AC2A-4BB0B5905357}" destId="{D20DDD90-014F-4490-80C6-10A654908525}" srcOrd="0" destOrd="0" parTransId="{977927FC-8C97-4DA5-930E-18C460D5DF31}" sibTransId="{F23D137F-2F39-42DC-AD26-C81B7FC2A85B}"/>
    <dgm:cxn modelId="{850A9B34-D6BF-4B94-A6A4-06D6C0BDE786}" srcId="{22256570-7132-4A56-9D40-F33E8CD25EC9}" destId="{DD8DE403-0E78-45EF-BC4C-99C1AC8C3D48}" srcOrd="1" destOrd="0" parTransId="{D23FD9F7-54B7-4BA3-A6C2-D17B815DA908}" sibTransId="{801F1D63-FF4F-4D6B-BAD7-077D95BEADE5}"/>
    <dgm:cxn modelId="{A2D58140-FFA3-409C-9BD5-1A6CB9B463A1}" srcId="{DD8DE403-0E78-45EF-BC4C-99C1AC8C3D48}" destId="{4F3DB156-C116-42A5-AD13-1939A52ED983}" srcOrd="0" destOrd="0" parTransId="{CD1117DF-CC8F-45D3-8E26-A1782260CD3A}" sibTransId="{29724074-7DBC-4963-AB04-FFE4C0184C95}"/>
    <dgm:cxn modelId="{3487F861-D170-4E6C-A79D-28E6DE88B5AD}" type="presOf" srcId="{D20DDD90-014F-4490-80C6-10A654908525}" destId="{1A2C2465-65DF-4A1E-BFF0-0DB8C282CB8B}" srcOrd="0" destOrd="0" presId="urn:microsoft.com/office/officeart/2005/8/layout/chevron2"/>
    <dgm:cxn modelId="{26CCBD4E-A488-4A02-9208-2170C16BD802}" type="presOf" srcId="{22256570-7132-4A56-9D40-F33E8CD25EC9}" destId="{C421CCE4-D53D-4790-9557-1D0AEA6111D1}" srcOrd="0" destOrd="0" presId="urn:microsoft.com/office/officeart/2005/8/layout/chevron2"/>
    <dgm:cxn modelId="{8FF89B50-213C-4C3E-B13A-0BEDE2853389}" type="presOf" srcId="{58FAC882-E71F-4841-8C90-A814E4FEEBAD}" destId="{B5ED16C1-EDED-4337-9DB0-225D415F7F82}" srcOrd="0" destOrd="0" presId="urn:microsoft.com/office/officeart/2005/8/layout/chevron2"/>
    <dgm:cxn modelId="{9F8C3E52-61A2-4BA8-8F04-0C97002BE5F6}" srcId="{22256570-7132-4A56-9D40-F33E8CD25EC9}" destId="{AD6524B9-82A9-48AB-AC2A-4BB0B5905357}" srcOrd="0" destOrd="0" parTransId="{B4B0D21C-BA13-455E-866E-D4013E742576}" sibTransId="{8DBAC852-B507-47FB-A7E3-1FA803D25608}"/>
    <dgm:cxn modelId="{83EF2C78-CECB-4B8B-867A-BDC00998BB4F}" srcId="{D8FB24F5-E630-463E-80D0-1173149F4E55}" destId="{58FAC882-E71F-4841-8C90-A814E4FEEBAD}" srcOrd="0" destOrd="0" parTransId="{AE2705B5-24AC-41B9-81F0-BBB93B51A6EE}" sibTransId="{09706CE6-CFFA-40D2-B2FE-61DAF56C5734}"/>
    <dgm:cxn modelId="{455CAB81-6206-4428-B9BB-F63F11F371C9}" type="presOf" srcId="{B9DB89AA-2C09-494E-90E3-821AB3B979F6}" destId="{3C5BDE47-64C3-4C5B-B18A-A2F27CA06C23}" srcOrd="0" destOrd="0" presId="urn:microsoft.com/office/officeart/2005/8/layout/chevron2"/>
    <dgm:cxn modelId="{4431D882-7A3A-42B2-B9FA-94391B8ACB76}" type="presOf" srcId="{8D2722FE-80BB-4C47-B208-4E0670DA9E25}" destId="{B5ED16C1-EDED-4337-9DB0-225D415F7F82}" srcOrd="0" destOrd="1" presId="urn:microsoft.com/office/officeart/2005/8/layout/chevron2"/>
    <dgm:cxn modelId="{751AD283-6536-4246-B838-AA7D912D9559}" srcId="{1039E5F2-975F-419F-A295-11B98F20543B}" destId="{59055C00-353F-4A2F-BF11-8E41C1F7643E}" srcOrd="1" destOrd="0" parTransId="{444CEE18-CE19-4E31-85CF-8C21ED7B4C29}" sibTransId="{60C48B9F-D8B4-4240-A394-CD9361386146}"/>
    <dgm:cxn modelId="{3B6ED491-FAEA-42ED-8C77-049F8D0E9A13}" type="presOf" srcId="{59055C00-353F-4A2F-BF11-8E41C1F7643E}" destId="{3C5BDE47-64C3-4C5B-B18A-A2F27CA06C23}" srcOrd="0" destOrd="1" presId="urn:microsoft.com/office/officeart/2005/8/layout/chevron2"/>
    <dgm:cxn modelId="{35D04C92-EE24-417C-9739-B56041841E70}" type="presOf" srcId="{987F6370-018E-46D0-A983-29FA93F9B129}" destId="{1A2C2465-65DF-4A1E-BFF0-0DB8C282CB8B}" srcOrd="0" destOrd="1" presId="urn:microsoft.com/office/officeart/2005/8/layout/chevron2"/>
    <dgm:cxn modelId="{1BA422B1-8885-40FC-BBD2-6E9326C5CC37}" srcId="{AD6524B9-82A9-48AB-AC2A-4BB0B5905357}" destId="{987F6370-018E-46D0-A983-29FA93F9B129}" srcOrd="1" destOrd="0" parTransId="{59513A42-27AC-4137-86F6-95D3A6783EA3}" sibTransId="{CFEF80FC-2720-48C0-9BA1-90BE66849C51}"/>
    <dgm:cxn modelId="{D9085BB4-D740-4B91-A53D-EA1DBA8F3B80}" type="presOf" srcId="{DD8DE403-0E78-45EF-BC4C-99C1AC8C3D48}" destId="{173625A9-9C98-4E89-9287-F94F85643C86}" srcOrd="0" destOrd="0" presId="urn:microsoft.com/office/officeart/2005/8/layout/chevron2"/>
    <dgm:cxn modelId="{FE8BD9C2-8FB1-4D47-B6DD-D505CA7AF13B}" type="presOf" srcId="{D8FB24F5-E630-463E-80D0-1173149F4E55}" destId="{5A2141DA-2566-4AEB-AE13-628E8ADE1E04}" srcOrd="0" destOrd="0" presId="urn:microsoft.com/office/officeart/2005/8/layout/chevron2"/>
    <dgm:cxn modelId="{C3B6B0C8-D928-48DD-8372-82F44842F45C}" srcId="{22256570-7132-4A56-9D40-F33E8CD25EC9}" destId="{1039E5F2-975F-419F-A295-11B98F20543B}" srcOrd="2" destOrd="0" parTransId="{CCF77580-A974-4BAF-9A12-01042F70F93B}" sibTransId="{E12AE3F6-D31D-4BAB-B849-DA20D5D523FF}"/>
    <dgm:cxn modelId="{C58937D2-A70C-4F35-B00C-19970608A6FC}" srcId="{22256570-7132-4A56-9D40-F33E8CD25EC9}" destId="{D8FB24F5-E630-463E-80D0-1173149F4E55}" srcOrd="3" destOrd="0" parTransId="{6A85D0B3-52B6-4759-84AA-E99CB5BFC69A}" sibTransId="{C0314C53-106C-4403-BB71-1EB27D3D76A3}"/>
    <dgm:cxn modelId="{A91DADD5-505D-46D4-A4E3-0C242042E349}" srcId="{DD8DE403-0E78-45EF-BC4C-99C1AC8C3D48}" destId="{131BF99C-AE48-4A63-83A0-5179F420A213}" srcOrd="1" destOrd="0" parTransId="{3B144FA4-E2DC-4704-A3D6-B2A349D51E7E}" sibTransId="{F0940F4A-B3E6-4743-B21B-C4321BB4C9AD}"/>
    <dgm:cxn modelId="{9BA03FDE-8330-42DF-AC9E-AFFCE6C59B1F}" type="presOf" srcId="{131BF99C-AE48-4A63-83A0-5179F420A213}" destId="{2360E0E9-D515-45B6-AE6C-F1E63EF7BDB1}" srcOrd="0" destOrd="1" presId="urn:microsoft.com/office/officeart/2005/8/layout/chevron2"/>
    <dgm:cxn modelId="{13A56FE1-C1EB-44B7-B2AF-5048444137A7}" srcId="{1039E5F2-975F-419F-A295-11B98F20543B}" destId="{B9DB89AA-2C09-494E-90E3-821AB3B979F6}" srcOrd="0" destOrd="0" parTransId="{4A39827E-2D48-4403-8D1F-0AE96CE8E38D}" sibTransId="{35633680-3F1F-43AB-85C4-9599C1708750}"/>
    <dgm:cxn modelId="{9007D0F7-EEC4-4F85-94DD-F8938709BABD}" type="presOf" srcId="{AD6524B9-82A9-48AB-AC2A-4BB0B5905357}" destId="{83973F88-1140-4F08-9004-11173175FF0F}" srcOrd="0" destOrd="0" presId="urn:microsoft.com/office/officeart/2005/8/layout/chevron2"/>
    <dgm:cxn modelId="{6B0A0D13-9DD4-437B-A8F0-ADF375D50ED9}" type="presParOf" srcId="{C421CCE4-D53D-4790-9557-1D0AEA6111D1}" destId="{D65DAC27-F47C-4920-A08E-EE5CCEC78B55}" srcOrd="0" destOrd="0" presId="urn:microsoft.com/office/officeart/2005/8/layout/chevron2"/>
    <dgm:cxn modelId="{7C0FFB23-26FA-4AE7-8AD5-F9254616800C}" type="presParOf" srcId="{D65DAC27-F47C-4920-A08E-EE5CCEC78B55}" destId="{83973F88-1140-4F08-9004-11173175FF0F}" srcOrd="0" destOrd="0" presId="urn:microsoft.com/office/officeart/2005/8/layout/chevron2"/>
    <dgm:cxn modelId="{9615733B-AB91-4241-B220-83FDC1C13645}" type="presParOf" srcId="{D65DAC27-F47C-4920-A08E-EE5CCEC78B55}" destId="{1A2C2465-65DF-4A1E-BFF0-0DB8C282CB8B}" srcOrd="1" destOrd="0" presId="urn:microsoft.com/office/officeart/2005/8/layout/chevron2"/>
    <dgm:cxn modelId="{2148F62F-21DE-4166-8689-1A1EC6BC4BBF}" type="presParOf" srcId="{C421CCE4-D53D-4790-9557-1D0AEA6111D1}" destId="{811A2E4E-E357-4CD5-9D1D-84486F34A273}" srcOrd="1" destOrd="0" presId="urn:microsoft.com/office/officeart/2005/8/layout/chevron2"/>
    <dgm:cxn modelId="{59DF0FD7-4F43-4333-A0B0-AB7D421EB047}" type="presParOf" srcId="{C421CCE4-D53D-4790-9557-1D0AEA6111D1}" destId="{D6C54D83-7DF6-4520-B48B-F2DA21BDD98A}" srcOrd="2" destOrd="0" presId="urn:microsoft.com/office/officeart/2005/8/layout/chevron2"/>
    <dgm:cxn modelId="{896C21AE-8655-4448-9A99-21E749B6D645}" type="presParOf" srcId="{D6C54D83-7DF6-4520-B48B-F2DA21BDD98A}" destId="{173625A9-9C98-4E89-9287-F94F85643C86}" srcOrd="0" destOrd="0" presId="urn:microsoft.com/office/officeart/2005/8/layout/chevron2"/>
    <dgm:cxn modelId="{A7B2FCF5-0A8C-496D-B7F8-46C4F94FBBA2}" type="presParOf" srcId="{D6C54D83-7DF6-4520-B48B-F2DA21BDD98A}" destId="{2360E0E9-D515-45B6-AE6C-F1E63EF7BDB1}" srcOrd="1" destOrd="0" presId="urn:microsoft.com/office/officeart/2005/8/layout/chevron2"/>
    <dgm:cxn modelId="{3D9731F5-B120-40DD-AED1-1C86F4C462F7}" type="presParOf" srcId="{C421CCE4-D53D-4790-9557-1D0AEA6111D1}" destId="{EC47B425-EEE9-4EE9-B7AB-CADEDB10F57A}" srcOrd="3" destOrd="0" presId="urn:microsoft.com/office/officeart/2005/8/layout/chevron2"/>
    <dgm:cxn modelId="{0B6AF835-A5C1-4475-8653-6AC86499A677}" type="presParOf" srcId="{C421CCE4-D53D-4790-9557-1D0AEA6111D1}" destId="{B462D0E8-49A2-4FEE-9FD6-9BA8B11C7438}" srcOrd="4" destOrd="0" presId="urn:microsoft.com/office/officeart/2005/8/layout/chevron2"/>
    <dgm:cxn modelId="{6108B9EF-0A37-4384-BF9E-E19D7BDC1C32}" type="presParOf" srcId="{B462D0E8-49A2-4FEE-9FD6-9BA8B11C7438}" destId="{F2112EFC-8ADB-47B6-B6F9-6CEFCADEA9A0}" srcOrd="0" destOrd="0" presId="urn:microsoft.com/office/officeart/2005/8/layout/chevron2"/>
    <dgm:cxn modelId="{BF832DB5-1CD7-4E94-B14F-038ADF3DA568}" type="presParOf" srcId="{B462D0E8-49A2-4FEE-9FD6-9BA8B11C7438}" destId="{3C5BDE47-64C3-4C5B-B18A-A2F27CA06C23}" srcOrd="1" destOrd="0" presId="urn:microsoft.com/office/officeart/2005/8/layout/chevron2"/>
    <dgm:cxn modelId="{ED443D7D-2D79-42C3-95F2-5592EEBE7BC4}" type="presParOf" srcId="{C421CCE4-D53D-4790-9557-1D0AEA6111D1}" destId="{04F99689-7BAD-4F74-BCD9-5C51825933C2}" srcOrd="5" destOrd="0" presId="urn:microsoft.com/office/officeart/2005/8/layout/chevron2"/>
    <dgm:cxn modelId="{F0F7E860-2F85-4B42-9E0E-07D8F9D8D947}" type="presParOf" srcId="{C421CCE4-D53D-4790-9557-1D0AEA6111D1}" destId="{37CA1F1D-1EDF-43AE-BD53-66365256A153}" srcOrd="6" destOrd="0" presId="urn:microsoft.com/office/officeart/2005/8/layout/chevron2"/>
    <dgm:cxn modelId="{3F02CB40-C111-4653-9026-8C6BDEC219BB}" type="presParOf" srcId="{37CA1F1D-1EDF-43AE-BD53-66365256A153}" destId="{5A2141DA-2566-4AEB-AE13-628E8ADE1E04}" srcOrd="0" destOrd="0" presId="urn:microsoft.com/office/officeart/2005/8/layout/chevron2"/>
    <dgm:cxn modelId="{5EDF29B5-E7CB-4FAE-88E5-92071FD5AE22}" type="presParOf" srcId="{37CA1F1D-1EDF-43AE-BD53-66365256A153}" destId="{B5ED16C1-EDED-4337-9DB0-225D415F7F8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B83AE07-2F7D-4AD9-A220-9DC1FC8CF234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E"/>
        </a:p>
      </dgm:t>
    </dgm:pt>
    <dgm:pt modelId="{F50D325F-2ACF-43E1-AA5E-5AA8D3838547}">
      <dgm:prSet phldrT="[Text]" custT="1"/>
      <dgm:spPr/>
      <dgm:t>
        <a:bodyPr/>
        <a:lstStyle/>
        <a:p>
          <a:r>
            <a:rPr lang="el-GR" sz="1600" dirty="0"/>
            <a:t>ΜΕΡΙΔΙΟ ΑΓΟΡΑΣ ΧΑΚ </a:t>
          </a:r>
          <a:endParaRPr lang="en-IE" sz="1600" dirty="0"/>
        </a:p>
      </dgm:t>
    </dgm:pt>
    <dgm:pt modelId="{B111FD5E-ACAA-485F-B85A-05A3E9A37588}" type="parTrans" cxnId="{BA5FF355-94D6-4285-8F6A-F8C6C36038DE}">
      <dgm:prSet/>
      <dgm:spPr/>
      <dgm:t>
        <a:bodyPr/>
        <a:lstStyle/>
        <a:p>
          <a:endParaRPr lang="en-IE"/>
        </a:p>
      </dgm:t>
    </dgm:pt>
    <dgm:pt modelId="{8839ABD0-85FE-4A9F-BEBF-E3E90EAAFBCF}" type="sibTrans" cxnId="{BA5FF355-94D6-4285-8F6A-F8C6C36038DE}">
      <dgm:prSet/>
      <dgm:spPr/>
      <dgm:t>
        <a:bodyPr/>
        <a:lstStyle/>
        <a:p>
          <a:endParaRPr lang="en-IE"/>
        </a:p>
      </dgm:t>
    </dgm:pt>
    <dgm:pt modelId="{E9D8C9FC-ADA7-4CA6-9471-DE6CA2890DBB}">
      <dgm:prSet phldrT="[Text]" custT="1"/>
      <dgm:spPr/>
      <dgm:t>
        <a:bodyPr anchor="ctr"/>
        <a:lstStyle/>
        <a:p>
          <a:pPr algn="ctr"/>
          <a:r>
            <a:rPr lang="el-GR" sz="1600" dirty="0"/>
            <a:t>1</a:t>
          </a:r>
          <a:r>
            <a:rPr lang="en-US" sz="1600" dirty="0"/>
            <a:t>4,2</a:t>
          </a:r>
          <a:r>
            <a:rPr lang="el-GR" sz="1600" dirty="0"/>
            <a:t>%</a:t>
          </a:r>
          <a:endParaRPr lang="en-IE" sz="1600" dirty="0"/>
        </a:p>
      </dgm:t>
    </dgm:pt>
    <dgm:pt modelId="{47B774E7-38B5-4B50-B21E-6F7A7F30F1E3}" type="parTrans" cxnId="{56F5D57C-8389-418D-AE06-8EB986FC88B9}">
      <dgm:prSet/>
      <dgm:spPr/>
      <dgm:t>
        <a:bodyPr/>
        <a:lstStyle/>
        <a:p>
          <a:endParaRPr lang="en-IE"/>
        </a:p>
      </dgm:t>
    </dgm:pt>
    <dgm:pt modelId="{BD71ECD5-0172-4C83-9BAE-90BDD162CE01}" type="sibTrans" cxnId="{56F5D57C-8389-418D-AE06-8EB986FC88B9}">
      <dgm:prSet/>
      <dgm:spPr/>
      <dgm:t>
        <a:bodyPr/>
        <a:lstStyle/>
        <a:p>
          <a:endParaRPr lang="en-IE"/>
        </a:p>
      </dgm:t>
    </dgm:pt>
    <dgm:pt modelId="{B30F42AE-65E8-4F2B-A335-F901CC401695}">
      <dgm:prSet phldrT="[Text]" custT="1"/>
      <dgm:spPr/>
      <dgm:t>
        <a:bodyPr/>
        <a:lstStyle/>
        <a:p>
          <a:r>
            <a:rPr lang="el-GR" sz="1600" dirty="0"/>
            <a:t>ΙΔΙΑ ΚΕΦΑΛΑΙΑ</a:t>
          </a:r>
          <a:endParaRPr lang="en-IE" sz="1600" dirty="0"/>
        </a:p>
      </dgm:t>
    </dgm:pt>
    <dgm:pt modelId="{022E5327-E7BF-4AB0-AD45-D86C1A62F3CB}" type="parTrans" cxnId="{51E40922-0103-49C1-89B7-111D1AFE5D5B}">
      <dgm:prSet/>
      <dgm:spPr/>
      <dgm:t>
        <a:bodyPr/>
        <a:lstStyle/>
        <a:p>
          <a:endParaRPr lang="en-IE"/>
        </a:p>
      </dgm:t>
    </dgm:pt>
    <dgm:pt modelId="{7481408E-FAD3-4D87-84B2-FC36CD7E4787}" type="sibTrans" cxnId="{51E40922-0103-49C1-89B7-111D1AFE5D5B}">
      <dgm:prSet/>
      <dgm:spPr/>
      <dgm:t>
        <a:bodyPr/>
        <a:lstStyle/>
        <a:p>
          <a:endParaRPr lang="en-IE"/>
        </a:p>
      </dgm:t>
    </dgm:pt>
    <dgm:pt modelId="{49BA5ED6-5E51-4549-B53A-DB240E20A39A}">
      <dgm:prSet phldrT="[Text]" custT="1"/>
      <dgm:spPr/>
      <dgm:t>
        <a:bodyPr anchor="ctr"/>
        <a:lstStyle/>
        <a:p>
          <a:pPr algn="ctr"/>
          <a:r>
            <a:rPr lang="el-GR" sz="1400" dirty="0">
              <a:latin typeface="Calibri"/>
            </a:rPr>
            <a:t>€2,07</a:t>
          </a:r>
          <a:r>
            <a:rPr lang="el-GR" sz="1400" dirty="0"/>
            <a:t> εκ.  </a:t>
          </a:r>
          <a:endParaRPr lang="en-IE" sz="1400" dirty="0"/>
        </a:p>
      </dgm:t>
    </dgm:pt>
    <dgm:pt modelId="{C5B8FFF8-DC76-437C-83F1-9C69D05E2465}" type="parTrans" cxnId="{5E93318B-2A71-47BA-A785-85E2AF42DB8D}">
      <dgm:prSet/>
      <dgm:spPr/>
      <dgm:t>
        <a:bodyPr/>
        <a:lstStyle/>
        <a:p>
          <a:endParaRPr lang="en-IE"/>
        </a:p>
      </dgm:t>
    </dgm:pt>
    <dgm:pt modelId="{9B59D114-608B-4C7A-9F09-1829356100E6}" type="sibTrans" cxnId="{5E93318B-2A71-47BA-A785-85E2AF42DB8D}">
      <dgm:prSet/>
      <dgm:spPr/>
      <dgm:t>
        <a:bodyPr/>
        <a:lstStyle/>
        <a:p>
          <a:endParaRPr lang="en-IE"/>
        </a:p>
      </dgm:t>
    </dgm:pt>
    <dgm:pt modelId="{B3240509-BC92-49E1-9B8C-B38201D9C742}">
      <dgm:prSet phldrT="[Text]" custT="1"/>
      <dgm:spPr/>
      <dgm:t>
        <a:bodyPr/>
        <a:lstStyle/>
        <a:p>
          <a:r>
            <a:rPr lang="en-US" sz="1600" dirty="0"/>
            <a:t>CET RATIO</a:t>
          </a:r>
          <a:endParaRPr lang="en-IE" sz="1600" dirty="0"/>
        </a:p>
      </dgm:t>
    </dgm:pt>
    <dgm:pt modelId="{243C8B8B-D4D6-4A4B-991A-61BF9A94ECB5}" type="parTrans" cxnId="{03311ABB-8C5B-47F0-B63E-CA063744A925}">
      <dgm:prSet/>
      <dgm:spPr/>
      <dgm:t>
        <a:bodyPr/>
        <a:lstStyle/>
        <a:p>
          <a:endParaRPr lang="en-IE"/>
        </a:p>
      </dgm:t>
    </dgm:pt>
    <dgm:pt modelId="{B78AC026-D709-494D-8DA8-0EF28BE4B3AE}" type="sibTrans" cxnId="{03311ABB-8C5B-47F0-B63E-CA063744A925}">
      <dgm:prSet/>
      <dgm:spPr/>
      <dgm:t>
        <a:bodyPr/>
        <a:lstStyle/>
        <a:p>
          <a:endParaRPr lang="en-IE"/>
        </a:p>
      </dgm:t>
    </dgm:pt>
    <dgm:pt modelId="{D2553E9B-4956-4520-A326-B2F0087B9EA5}">
      <dgm:prSet phldrT="[Text]" custT="1"/>
      <dgm:spPr/>
      <dgm:t>
        <a:bodyPr anchor="ctr"/>
        <a:lstStyle/>
        <a:p>
          <a:pPr algn="ctr"/>
          <a:r>
            <a:rPr lang="el-GR" sz="1600" dirty="0"/>
            <a:t>1</a:t>
          </a:r>
          <a:r>
            <a:rPr lang="en-US" sz="1600" dirty="0"/>
            <a:t>297</a:t>
          </a:r>
          <a:r>
            <a:rPr lang="el-GR" sz="1400" dirty="0"/>
            <a:t>%</a:t>
          </a:r>
          <a:endParaRPr lang="en-IE" sz="1400" dirty="0"/>
        </a:p>
      </dgm:t>
    </dgm:pt>
    <dgm:pt modelId="{6A241A59-B553-4364-B9E7-34111BCD2140}" type="parTrans" cxnId="{BD93F399-6008-4AE0-BA26-64934F8D35BE}">
      <dgm:prSet/>
      <dgm:spPr/>
      <dgm:t>
        <a:bodyPr/>
        <a:lstStyle/>
        <a:p>
          <a:endParaRPr lang="en-IE"/>
        </a:p>
      </dgm:t>
    </dgm:pt>
    <dgm:pt modelId="{F7E1C4CA-DFAD-48DE-B520-7FB35E3F0AF8}" type="sibTrans" cxnId="{BD93F399-6008-4AE0-BA26-64934F8D35BE}">
      <dgm:prSet/>
      <dgm:spPr/>
      <dgm:t>
        <a:bodyPr/>
        <a:lstStyle/>
        <a:p>
          <a:endParaRPr lang="en-IE"/>
        </a:p>
      </dgm:t>
    </dgm:pt>
    <dgm:pt modelId="{F80D065B-329D-4C4F-B9DF-BF662C2E38C2}">
      <dgm:prSet custT="1"/>
      <dgm:spPr/>
      <dgm:t>
        <a:bodyPr/>
        <a:lstStyle/>
        <a:p>
          <a:r>
            <a:rPr lang="el-GR" sz="1600" dirty="0"/>
            <a:t>ΑΡΙΘΜΟΣ ΥΠΑΛΛΗΛΩΝ</a:t>
          </a:r>
          <a:endParaRPr lang="en-IE" sz="1600" dirty="0"/>
        </a:p>
      </dgm:t>
    </dgm:pt>
    <dgm:pt modelId="{6DD77594-2A91-4C4D-8584-283BC578A300}" type="parTrans" cxnId="{D5F2FC7D-D2CA-457D-88A3-10762CD26D63}">
      <dgm:prSet/>
      <dgm:spPr/>
      <dgm:t>
        <a:bodyPr/>
        <a:lstStyle/>
        <a:p>
          <a:endParaRPr lang="en-IE"/>
        </a:p>
      </dgm:t>
    </dgm:pt>
    <dgm:pt modelId="{F3E74520-3878-4BC8-9EA9-33B39F9698C7}" type="sibTrans" cxnId="{D5F2FC7D-D2CA-457D-88A3-10762CD26D63}">
      <dgm:prSet/>
      <dgm:spPr/>
      <dgm:t>
        <a:bodyPr/>
        <a:lstStyle/>
        <a:p>
          <a:endParaRPr lang="en-IE"/>
        </a:p>
      </dgm:t>
    </dgm:pt>
    <dgm:pt modelId="{5E530EF3-AA73-468A-ABBB-88C5161B7AA3}">
      <dgm:prSet custT="1"/>
      <dgm:spPr/>
      <dgm:t>
        <a:bodyPr anchor="ctr"/>
        <a:lstStyle/>
        <a:p>
          <a:pPr algn="ctr"/>
          <a:r>
            <a:rPr lang="en-US" sz="1600" dirty="0"/>
            <a:t>9</a:t>
          </a:r>
          <a:endParaRPr lang="en-IE" sz="1600" dirty="0"/>
        </a:p>
      </dgm:t>
    </dgm:pt>
    <dgm:pt modelId="{A20D7E3F-6C62-4B5A-BF52-52EF8B4DAC36}" type="parTrans" cxnId="{B572C404-3892-404B-859B-22940ECCD25C}">
      <dgm:prSet/>
      <dgm:spPr/>
      <dgm:t>
        <a:bodyPr/>
        <a:lstStyle/>
        <a:p>
          <a:endParaRPr lang="en-IE"/>
        </a:p>
      </dgm:t>
    </dgm:pt>
    <dgm:pt modelId="{4FB67D00-8942-4FC5-9B48-3721858EB89D}" type="sibTrans" cxnId="{B572C404-3892-404B-859B-22940ECCD25C}">
      <dgm:prSet/>
      <dgm:spPr/>
      <dgm:t>
        <a:bodyPr/>
        <a:lstStyle/>
        <a:p>
          <a:endParaRPr lang="en-IE"/>
        </a:p>
      </dgm:t>
    </dgm:pt>
    <dgm:pt modelId="{22C256A0-C2EA-443E-A668-200D9BE35F7B}" type="pres">
      <dgm:prSet presAssocID="{CB83AE07-2F7D-4AD9-A220-9DC1FC8CF234}" presName="Name0" presStyleCnt="0">
        <dgm:presLayoutVars>
          <dgm:dir/>
          <dgm:animLvl val="lvl"/>
          <dgm:resizeHandles val="exact"/>
        </dgm:presLayoutVars>
      </dgm:prSet>
      <dgm:spPr/>
    </dgm:pt>
    <dgm:pt modelId="{F6326CFC-AC08-488F-AAA4-069F857364C5}" type="pres">
      <dgm:prSet presAssocID="{F50D325F-2ACF-43E1-AA5E-5AA8D3838547}" presName="composite" presStyleCnt="0"/>
      <dgm:spPr/>
    </dgm:pt>
    <dgm:pt modelId="{6A83FC31-81FA-4E91-B6BC-40541335A48A}" type="pres">
      <dgm:prSet presAssocID="{F50D325F-2ACF-43E1-AA5E-5AA8D3838547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237CC37C-45F2-4D2F-9DE7-F2E5545A6658}" type="pres">
      <dgm:prSet presAssocID="{F50D325F-2ACF-43E1-AA5E-5AA8D3838547}" presName="desTx" presStyleLbl="alignAccFollowNode1" presStyleIdx="0" presStyleCnt="4">
        <dgm:presLayoutVars>
          <dgm:bulletEnabled val="1"/>
        </dgm:presLayoutVars>
      </dgm:prSet>
      <dgm:spPr/>
    </dgm:pt>
    <dgm:pt modelId="{246DBF9B-7475-464C-A133-6773B0C9CD74}" type="pres">
      <dgm:prSet presAssocID="{8839ABD0-85FE-4A9F-BEBF-E3E90EAAFBCF}" presName="space" presStyleCnt="0"/>
      <dgm:spPr/>
    </dgm:pt>
    <dgm:pt modelId="{A648B557-9BE1-4F46-9079-FFC8F664CB90}" type="pres">
      <dgm:prSet presAssocID="{B30F42AE-65E8-4F2B-A335-F901CC401695}" presName="composite" presStyleCnt="0"/>
      <dgm:spPr/>
    </dgm:pt>
    <dgm:pt modelId="{AAADF957-9640-4382-B88E-F543AB79D5E0}" type="pres">
      <dgm:prSet presAssocID="{B30F42AE-65E8-4F2B-A335-F901CC40169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42E135DB-112F-4421-9D0B-D8D843ED6138}" type="pres">
      <dgm:prSet presAssocID="{B30F42AE-65E8-4F2B-A335-F901CC401695}" presName="desTx" presStyleLbl="alignAccFollowNode1" presStyleIdx="1" presStyleCnt="4">
        <dgm:presLayoutVars>
          <dgm:bulletEnabled val="1"/>
        </dgm:presLayoutVars>
      </dgm:prSet>
      <dgm:spPr/>
    </dgm:pt>
    <dgm:pt modelId="{995FF3D2-71A9-446E-B5F8-6CD06545E359}" type="pres">
      <dgm:prSet presAssocID="{7481408E-FAD3-4D87-84B2-FC36CD7E4787}" presName="space" presStyleCnt="0"/>
      <dgm:spPr/>
    </dgm:pt>
    <dgm:pt modelId="{47D80E0C-CDF2-4130-816C-B8EA938786FE}" type="pres">
      <dgm:prSet presAssocID="{B3240509-BC92-49E1-9B8C-B38201D9C742}" presName="composite" presStyleCnt="0"/>
      <dgm:spPr/>
    </dgm:pt>
    <dgm:pt modelId="{77909195-96E5-495B-982D-C6119837A0FB}" type="pres">
      <dgm:prSet presAssocID="{B3240509-BC92-49E1-9B8C-B38201D9C742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886B4EFB-7FB9-4A7B-A8CD-9C8F4AE175BC}" type="pres">
      <dgm:prSet presAssocID="{B3240509-BC92-49E1-9B8C-B38201D9C742}" presName="desTx" presStyleLbl="alignAccFollowNode1" presStyleIdx="2" presStyleCnt="4">
        <dgm:presLayoutVars>
          <dgm:bulletEnabled val="1"/>
        </dgm:presLayoutVars>
      </dgm:prSet>
      <dgm:spPr/>
    </dgm:pt>
    <dgm:pt modelId="{09603E03-4242-41A0-823E-05A44D0A58E8}" type="pres">
      <dgm:prSet presAssocID="{B78AC026-D709-494D-8DA8-0EF28BE4B3AE}" presName="space" presStyleCnt="0"/>
      <dgm:spPr/>
    </dgm:pt>
    <dgm:pt modelId="{C4DD1902-B134-4F3E-8055-1C6AD2EAA06F}" type="pres">
      <dgm:prSet presAssocID="{F80D065B-329D-4C4F-B9DF-BF662C2E38C2}" presName="composite" presStyleCnt="0"/>
      <dgm:spPr/>
    </dgm:pt>
    <dgm:pt modelId="{5F929D46-73D3-4F21-AC40-1891F210BAFB}" type="pres">
      <dgm:prSet presAssocID="{F80D065B-329D-4C4F-B9DF-BF662C2E38C2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CE39B439-5156-43EB-9AE7-6FBC7ED13EA2}" type="pres">
      <dgm:prSet presAssocID="{F80D065B-329D-4C4F-B9DF-BF662C2E38C2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B572C404-3892-404B-859B-22940ECCD25C}" srcId="{F80D065B-329D-4C4F-B9DF-BF662C2E38C2}" destId="{5E530EF3-AA73-468A-ABBB-88C5161B7AA3}" srcOrd="0" destOrd="0" parTransId="{A20D7E3F-6C62-4B5A-BF52-52EF8B4DAC36}" sibTransId="{4FB67D00-8942-4FC5-9B48-3721858EB89D}"/>
    <dgm:cxn modelId="{0719B60E-4645-48C1-85BC-53F3D4E357C9}" type="presOf" srcId="{5E530EF3-AA73-468A-ABBB-88C5161B7AA3}" destId="{CE39B439-5156-43EB-9AE7-6FBC7ED13EA2}" srcOrd="0" destOrd="0" presId="urn:microsoft.com/office/officeart/2005/8/layout/hList1"/>
    <dgm:cxn modelId="{51E40922-0103-49C1-89B7-111D1AFE5D5B}" srcId="{CB83AE07-2F7D-4AD9-A220-9DC1FC8CF234}" destId="{B30F42AE-65E8-4F2B-A335-F901CC401695}" srcOrd="1" destOrd="0" parTransId="{022E5327-E7BF-4AB0-AD45-D86C1A62F3CB}" sibTransId="{7481408E-FAD3-4D87-84B2-FC36CD7E4787}"/>
    <dgm:cxn modelId="{D5699B55-F76C-4674-BDAF-9C6F5C15A926}" type="presOf" srcId="{F80D065B-329D-4C4F-B9DF-BF662C2E38C2}" destId="{5F929D46-73D3-4F21-AC40-1891F210BAFB}" srcOrd="0" destOrd="0" presId="urn:microsoft.com/office/officeart/2005/8/layout/hList1"/>
    <dgm:cxn modelId="{BA5FF355-94D6-4285-8F6A-F8C6C36038DE}" srcId="{CB83AE07-2F7D-4AD9-A220-9DC1FC8CF234}" destId="{F50D325F-2ACF-43E1-AA5E-5AA8D3838547}" srcOrd="0" destOrd="0" parTransId="{B111FD5E-ACAA-485F-B85A-05A3E9A37588}" sibTransId="{8839ABD0-85FE-4A9F-BEBF-E3E90EAAFBCF}"/>
    <dgm:cxn modelId="{C4583676-4F77-4DC5-B7DA-A52278A4886B}" type="presOf" srcId="{E9D8C9FC-ADA7-4CA6-9471-DE6CA2890DBB}" destId="{237CC37C-45F2-4D2F-9DE7-F2E5545A6658}" srcOrd="0" destOrd="0" presId="urn:microsoft.com/office/officeart/2005/8/layout/hList1"/>
    <dgm:cxn modelId="{56F5D57C-8389-418D-AE06-8EB986FC88B9}" srcId="{F50D325F-2ACF-43E1-AA5E-5AA8D3838547}" destId="{E9D8C9FC-ADA7-4CA6-9471-DE6CA2890DBB}" srcOrd="0" destOrd="0" parTransId="{47B774E7-38B5-4B50-B21E-6F7A7F30F1E3}" sibTransId="{BD71ECD5-0172-4C83-9BAE-90BDD162CE01}"/>
    <dgm:cxn modelId="{D5F2FC7D-D2CA-457D-88A3-10762CD26D63}" srcId="{CB83AE07-2F7D-4AD9-A220-9DC1FC8CF234}" destId="{F80D065B-329D-4C4F-B9DF-BF662C2E38C2}" srcOrd="3" destOrd="0" parTransId="{6DD77594-2A91-4C4D-8584-283BC578A300}" sibTransId="{F3E74520-3878-4BC8-9EA9-33B39F9698C7}"/>
    <dgm:cxn modelId="{37AA1988-B7A3-4750-B32A-37077C1843E2}" type="presOf" srcId="{D2553E9B-4956-4520-A326-B2F0087B9EA5}" destId="{886B4EFB-7FB9-4A7B-A8CD-9C8F4AE175BC}" srcOrd="0" destOrd="0" presId="urn:microsoft.com/office/officeart/2005/8/layout/hList1"/>
    <dgm:cxn modelId="{5E93318B-2A71-47BA-A785-85E2AF42DB8D}" srcId="{B30F42AE-65E8-4F2B-A335-F901CC401695}" destId="{49BA5ED6-5E51-4549-B53A-DB240E20A39A}" srcOrd="0" destOrd="0" parTransId="{C5B8FFF8-DC76-437C-83F1-9C69D05E2465}" sibTransId="{9B59D114-608B-4C7A-9F09-1829356100E6}"/>
    <dgm:cxn modelId="{BD93F399-6008-4AE0-BA26-64934F8D35BE}" srcId="{B3240509-BC92-49E1-9B8C-B38201D9C742}" destId="{D2553E9B-4956-4520-A326-B2F0087B9EA5}" srcOrd="0" destOrd="0" parTransId="{6A241A59-B553-4364-B9E7-34111BCD2140}" sibTransId="{F7E1C4CA-DFAD-48DE-B520-7FB35E3F0AF8}"/>
    <dgm:cxn modelId="{A1BD469A-A5DD-493F-9535-01F6DF9B9880}" type="presOf" srcId="{CB83AE07-2F7D-4AD9-A220-9DC1FC8CF234}" destId="{22C256A0-C2EA-443E-A668-200D9BE35F7B}" srcOrd="0" destOrd="0" presId="urn:microsoft.com/office/officeart/2005/8/layout/hList1"/>
    <dgm:cxn modelId="{A87E50B2-1A07-44C7-9FED-433C4B8EA288}" type="presOf" srcId="{F50D325F-2ACF-43E1-AA5E-5AA8D3838547}" destId="{6A83FC31-81FA-4E91-B6BC-40541335A48A}" srcOrd="0" destOrd="0" presId="urn:microsoft.com/office/officeart/2005/8/layout/hList1"/>
    <dgm:cxn modelId="{0F54F7B4-74DA-42A0-978E-BA7B6A3EFBA3}" type="presOf" srcId="{B3240509-BC92-49E1-9B8C-B38201D9C742}" destId="{77909195-96E5-495B-982D-C6119837A0FB}" srcOrd="0" destOrd="0" presId="urn:microsoft.com/office/officeart/2005/8/layout/hList1"/>
    <dgm:cxn modelId="{03311ABB-8C5B-47F0-B63E-CA063744A925}" srcId="{CB83AE07-2F7D-4AD9-A220-9DC1FC8CF234}" destId="{B3240509-BC92-49E1-9B8C-B38201D9C742}" srcOrd="2" destOrd="0" parTransId="{243C8B8B-D4D6-4A4B-991A-61BF9A94ECB5}" sibTransId="{B78AC026-D709-494D-8DA8-0EF28BE4B3AE}"/>
    <dgm:cxn modelId="{6D043EBF-B275-41E4-B480-6825D0E6991B}" type="presOf" srcId="{B30F42AE-65E8-4F2B-A335-F901CC401695}" destId="{AAADF957-9640-4382-B88E-F543AB79D5E0}" srcOrd="0" destOrd="0" presId="urn:microsoft.com/office/officeart/2005/8/layout/hList1"/>
    <dgm:cxn modelId="{F2AF5EC3-DC54-4E56-ADC8-9E332D4DD559}" type="presOf" srcId="{49BA5ED6-5E51-4549-B53A-DB240E20A39A}" destId="{42E135DB-112F-4421-9D0B-D8D843ED6138}" srcOrd="0" destOrd="0" presId="urn:microsoft.com/office/officeart/2005/8/layout/hList1"/>
    <dgm:cxn modelId="{F72919E1-17CF-4B2E-A088-E3BA137344BF}" type="presParOf" srcId="{22C256A0-C2EA-443E-A668-200D9BE35F7B}" destId="{F6326CFC-AC08-488F-AAA4-069F857364C5}" srcOrd="0" destOrd="0" presId="urn:microsoft.com/office/officeart/2005/8/layout/hList1"/>
    <dgm:cxn modelId="{71634300-FDA3-42BE-8550-BC6C46EC0AF0}" type="presParOf" srcId="{F6326CFC-AC08-488F-AAA4-069F857364C5}" destId="{6A83FC31-81FA-4E91-B6BC-40541335A48A}" srcOrd="0" destOrd="0" presId="urn:microsoft.com/office/officeart/2005/8/layout/hList1"/>
    <dgm:cxn modelId="{0EA6402F-D3D9-4E50-89B7-8FEAB09E234E}" type="presParOf" srcId="{F6326CFC-AC08-488F-AAA4-069F857364C5}" destId="{237CC37C-45F2-4D2F-9DE7-F2E5545A6658}" srcOrd="1" destOrd="0" presId="urn:microsoft.com/office/officeart/2005/8/layout/hList1"/>
    <dgm:cxn modelId="{43DC4534-319A-4CC8-A478-272693F714F3}" type="presParOf" srcId="{22C256A0-C2EA-443E-A668-200D9BE35F7B}" destId="{246DBF9B-7475-464C-A133-6773B0C9CD74}" srcOrd="1" destOrd="0" presId="urn:microsoft.com/office/officeart/2005/8/layout/hList1"/>
    <dgm:cxn modelId="{07F7DEB6-95A6-47D2-9BEC-760D7B3392EF}" type="presParOf" srcId="{22C256A0-C2EA-443E-A668-200D9BE35F7B}" destId="{A648B557-9BE1-4F46-9079-FFC8F664CB90}" srcOrd="2" destOrd="0" presId="urn:microsoft.com/office/officeart/2005/8/layout/hList1"/>
    <dgm:cxn modelId="{47A5C29E-2E0D-47ED-ADFB-79AC92178FC4}" type="presParOf" srcId="{A648B557-9BE1-4F46-9079-FFC8F664CB90}" destId="{AAADF957-9640-4382-B88E-F543AB79D5E0}" srcOrd="0" destOrd="0" presId="urn:microsoft.com/office/officeart/2005/8/layout/hList1"/>
    <dgm:cxn modelId="{464C1945-8E05-481B-B537-08C0E3FFE99A}" type="presParOf" srcId="{A648B557-9BE1-4F46-9079-FFC8F664CB90}" destId="{42E135DB-112F-4421-9D0B-D8D843ED6138}" srcOrd="1" destOrd="0" presId="urn:microsoft.com/office/officeart/2005/8/layout/hList1"/>
    <dgm:cxn modelId="{5CFB1162-DC3F-4772-8944-0F581813F1B1}" type="presParOf" srcId="{22C256A0-C2EA-443E-A668-200D9BE35F7B}" destId="{995FF3D2-71A9-446E-B5F8-6CD06545E359}" srcOrd="3" destOrd="0" presId="urn:microsoft.com/office/officeart/2005/8/layout/hList1"/>
    <dgm:cxn modelId="{20F136C9-A129-4190-B91B-49BBC53B11D0}" type="presParOf" srcId="{22C256A0-C2EA-443E-A668-200D9BE35F7B}" destId="{47D80E0C-CDF2-4130-816C-B8EA938786FE}" srcOrd="4" destOrd="0" presId="urn:microsoft.com/office/officeart/2005/8/layout/hList1"/>
    <dgm:cxn modelId="{FECB89C7-F205-4E5C-8FB3-345EE7B7658D}" type="presParOf" srcId="{47D80E0C-CDF2-4130-816C-B8EA938786FE}" destId="{77909195-96E5-495B-982D-C6119837A0FB}" srcOrd="0" destOrd="0" presId="urn:microsoft.com/office/officeart/2005/8/layout/hList1"/>
    <dgm:cxn modelId="{EB58DBFE-9E4A-4AB1-910B-3B054D3CEBDD}" type="presParOf" srcId="{47D80E0C-CDF2-4130-816C-B8EA938786FE}" destId="{886B4EFB-7FB9-4A7B-A8CD-9C8F4AE175BC}" srcOrd="1" destOrd="0" presId="urn:microsoft.com/office/officeart/2005/8/layout/hList1"/>
    <dgm:cxn modelId="{5883A697-B7C6-4E16-ACD4-DEAFA706136E}" type="presParOf" srcId="{22C256A0-C2EA-443E-A668-200D9BE35F7B}" destId="{09603E03-4242-41A0-823E-05A44D0A58E8}" srcOrd="5" destOrd="0" presId="urn:microsoft.com/office/officeart/2005/8/layout/hList1"/>
    <dgm:cxn modelId="{1CB67C62-183C-4BC3-808F-22BD485A16AF}" type="presParOf" srcId="{22C256A0-C2EA-443E-A668-200D9BE35F7B}" destId="{C4DD1902-B134-4F3E-8055-1C6AD2EAA06F}" srcOrd="6" destOrd="0" presId="urn:microsoft.com/office/officeart/2005/8/layout/hList1"/>
    <dgm:cxn modelId="{1405B2A1-700B-4C28-8DE1-969223297A5F}" type="presParOf" srcId="{C4DD1902-B134-4F3E-8055-1C6AD2EAA06F}" destId="{5F929D46-73D3-4F21-AC40-1891F210BAFB}" srcOrd="0" destOrd="0" presId="urn:microsoft.com/office/officeart/2005/8/layout/hList1"/>
    <dgm:cxn modelId="{CDB131C9-E86F-4558-B539-7C0A36F2A6D0}" type="presParOf" srcId="{C4DD1902-B134-4F3E-8055-1C6AD2EAA06F}" destId="{CE39B439-5156-43EB-9AE7-6FBC7ED13EA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A1AA92-4C6D-4598-970F-E9B1F6B3D838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E"/>
        </a:p>
      </dgm:t>
    </dgm:pt>
    <dgm:pt modelId="{2E0FF08E-09A4-4C58-91D2-15B8DA7AC668}">
      <dgm:prSet phldrT="[Text]" custT="1"/>
      <dgm:spPr/>
      <dgm:t>
        <a:bodyPr/>
        <a:lstStyle/>
        <a:p>
          <a:pPr algn="ctr"/>
          <a:r>
            <a:rPr lang="el-GR" sz="1600" b="1" dirty="0"/>
            <a:t>ΚΥΡΙΟΙ ΜΕΤΟΧΟΙ</a:t>
          </a:r>
          <a:endParaRPr lang="en-IE" sz="1600" b="1" dirty="0"/>
        </a:p>
      </dgm:t>
    </dgm:pt>
    <dgm:pt modelId="{0F3529D6-9B41-46F7-A4DC-6A2BA92EC6C6}" type="parTrans" cxnId="{C4C36754-601B-4950-85E5-CE3CC59E3224}">
      <dgm:prSet/>
      <dgm:spPr/>
      <dgm:t>
        <a:bodyPr/>
        <a:lstStyle/>
        <a:p>
          <a:endParaRPr lang="en-IE"/>
        </a:p>
      </dgm:t>
    </dgm:pt>
    <dgm:pt modelId="{0FFE72B3-508F-48BA-BB02-44045FF3666C}" type="sibTrans" cxnId="{C4C36754-601B-4950-85E5-CE3CC59E3224}">
      <dgm:prSet/>
      <dgm:spPr/>
      <dgm:t>
        <a:bodyPr/>
        <a:lstStyle/>
        <a:p>
          <a:endParaRPr lang="en-IE"/>
        </a:p>
      </dgm:t>
    </dgm:pt>
    <dgm:pt modelId="{29317F96-EB65-4FAD-AF07-E76E9C3642F1}">
      <dgm:prSet phldrT="[Text]"/>
      <dgm:spPr/>
      <dgm:t>
        <a:bodyPr/>
        <a:lstStyle/>
        <a:p>
          <a:r>
            <a:rPr lang="el-GR" dirty="0"/>
            <a:t>Ανδρέας </a:t>
          </a:r>
          <a:r>
            <a:rPr lang="el-GR" dirty="0" err="1"/>
            <a:t>Φραγκουλλής</a:t>
          </a:r>
          <a:r>
            <a:rPr lang="el-GR" dirty="0"/>
            <a:t>                   </a:t>
          </a:r>
          <a:r>
            <a:rPr lang="en-US" dirty="0"/>
            <a:t> </a:t>
          </a:r>
          <a:r>
            <a:rPr lang="el-GR" dirty="0"/>
            <a:t>2</a:t>
          </a:r>
          <a:r>
            <a:rPr lang="en-US" dirty="0"/>
            <a:t>1</a:t>
          </a:r>
          <a:r>
            <a:rPr lang="el-GR" dirty="0"/>
            <a:t>,</a:t>
          </a:r>
          <a:r>
            <a:rPr lang="en-US" dirty="0"/>
            <a:t>2</a:t>
          </a:r>
          <a:r>
            <a:rPr lang="el-GR" dirty="0"/>
            <a:t>%</a:t>
          </a:r>
          <a:endParaRPr lang="en-IE" dirty="0"/>
        </a:p>
      </dgm:t>
    </dgm:pt>
    <dgm:pt modelId="{6BF7CA1E-B755-4B4C-ABF3-BCBD848C7124}" type="parTrans" cxnId="{A9D9EE9E-948F-44CE-B3D8-9EFBD8069B18}">
      <dgm:prSet/>
      <dgm:spPr/>
      <dgm:t>
        <a:bodyPr/>
        <a:lstStyle/>
        <a:p>
          <a:endParaRPr lang="en-IE"/>
        </a:p>
      </dgm:t>
    </dgm:pt>
    <dgm:pt modelId="{5351AF41-127A-46D1-8A38-71D338CA0F63}" type="sibTrans" cxnId="{A9D9EE9E-948F-44CE-B3D8-9EFBD8069B18}">
      <dgm:prSet/>
      <dgm:spPr/>
      <dgm:t>
        <a:bodyPr/>
        <a:lstStyle/>
        <a:p>
          <a:endParaRPr lang="en-IE"/>
        </a:p>
      </dgm:t>
    </dgm:pt>
    <dgm:pt modelId="{E4C667B1-200F-423C-8234-5743198977A8}">
      <dgm:prSet phldrT="[Text]"/>
      <dgm:spPr/>
      <dgm:t>
        <a:bodyPr/>
        <a:lstStyle/>
        <a:p>
          <a:r>
            <a:rPr lang="en-US" dirty="0"/>
            <a:t>A</a:t>
          </a:r>
          <a:r>
            <a:rPr lang="en-GB" dirty="0" err="1"/>
            <a:t>lpha</a:t>
          </a:r>
          <a:r>
            <a:rPr lang="en-GB" dirty="0"/>
            <a:t> Bank Cyprus</a:t>
          </a:r>
          <a:r>
            <a:rPr lang="en-US" dirty="0"/>
            <a:t> Ltd		</a:t>
          </a:r>
          <a:r>
            <a:rPr lang="el-GR" dirty="0"/>
            <a:t>4</a:t>
          </a:r>
          <a:r>
            <a:rPr lang="en-US" dirty="0"/>
            <a:t>,6%</a:t>
          </a:r>
          <a:endParaRPr lang="en-IE" dirty="0"/>
        </a:p>
      </dgm:t>
    </dgm:pt>
    <dgm:pt modelId="{CDCDBFB3-64D5-41E1-9983-EB6788FCAC58}" type="parTrans" cxnId="{72B9F3D8-6020-4E68-93A7-1D5239E5F70D}">
      <dgm:prSet/>
      <dgm:spPr/>
      <dgm:t>
        <a:bodyPr/>
        <a:lstStyle/>
        <a:p>
          <a:endParaRPr lang="en-IE"/>
        </a:p>
      </dgm:t>
    </dgm:pt>
    <dgm:pt modelId="{FC294F7F-E76E-47EC-94BE-046A2C4E53B0}" type="sibTrans" cxnId="{72B9F3D8-6020-4E68-93A7-1D5239E5F70D}">
      <dgm:prSet/>
      <dgm:spPr/>
      <dgm:t>
        <a:bodyPr/>
        <a:lstStyle/>
        <a:p>
          <a:endParaRPr lang="en-IE"/>
        </a:p>
      </dgm:t>
    </dgm:pt>
    <dgm:pt modelId="{599CBE67-8E1F-457A-B227-F347916790CF}">
      <dgm:prSet/>
      <dgm:spPr/>
      <dgm:t>
        <a:bodyPr/>
        <a:lstStyle/>
        <a:p>
          <a:r>
            <a:rPr lang="el-GR" dirty="0"/>
            <a:t>Αιμίλιος </a:t>
          </a:r>
          <a:r>
            <a:rPr lang="el-GR" dirty="0" err="1"/>
            <a:t>Πυρίσιης</a:t>
          </a:r>
          <a:r>
            <a:rPr lang="el-GR" dirty="0"/>
            <a:t> 		3</a:t>
          </a:r>
          <a:r>
            <a:rPr lang="en-US" dirty="0"/>
            <a:t>4</a:t>
          </a:r>
          <a:r>
            <a:rPr lang="el-GR" dirty="0"/>
            <a:t>,</a:t>
          </a:r>
          <a:r>
            <a:rPr lang="en-US" dirty="0"/>
            <a:t>6</a:t>
          </a:r>
          <a:r>
            <a:rPr lang="el-GR" dirty="0"/>
            <a:t>%</a:t>
          </a:r>
          <a:endParaRPr lang="en-IE" dirty="0"/>
        </a:p>
      </dgm:t>
    </dgm:pt>
    <dgm:pt modelId="{1FD8EA02-28B0-4AF3-8FB7-14AB8EB94B05}" type="parTrans" cxnId="{C4DAA660-0FC7-4C74-922F-DE5293899062}">
      <dgm:prSet/>
      <dgm:spPr/>
      <dgm:t>
        <a:bodyPr/>
        <a:lstStyle/>
        <a:p>
          <a:endParaRPr lang="en-IE"/>
        </a:p>
      </dgm:t>
    </dgm:pt>
    <dgm:pt modelId="{E8BA379E-6F08-4126-B589-1E42F77D69B9}" type="sibTrans" cxnId="{C4DAA660-0FC7-4C74-922F-DE5293899062}">
      <dgm:prSet/>
      <dgm:spPr/>
      <dgm:t>
        <a:bodyPr/>
        <a:lstStyle/>
        <a:p>
          <a:endParaRPr lang="en-IE"/>
        </a:p>
      </dgm:t>
    </dgm:pt>
    <dgm:pt modelId="{D3A61501-6A43-483C-8D3E-77783D029C2D}">
      <dgm:prSet phldrT="[Text]"/>
      <dgm:spPr/>
      <dgm:t>
        <a:bodyPr/>
        <a:lstStyle/>
        <a:p>
          <a:r>
            <a:rPr lang="el-GR" dirty="0"/>
            <a:t>Τράπεζα Πειραιώς Α.Ε                      9,9%</a:t>
          </a:r>
          <a:endParaRPr lang="en-IE" dirty="0"/>
        </a:p>
      </dgm:t>
    </dgm:pt>
    <dgm:pt modelId="{3DE27440-266D-447F-9140-9B22C2273962}" type="parTrans" cxnId="{AB1D1E59-C455-4E84-B4B3-5FC1F3921931}">
      <dgm:prSet/>
      <dgm:spPr/>
      <dgm:t>
        <a:bodyPr/>
        <a:lstStyle/>
        <a:p>
          <a:endParaRPr lang="en-IE"/>
        </a:p>
      </dgm:t>
    </dgm:pt>
    <dgm:pt modelId="{824577FC-DC15-468C-A741-38E0E3D31707}" type="sibTrans" cxnId="{AB1D1E59-C455-4E84-B4B3-5FC1F3921931}">
      <dgm:prSet/>
      <dgm:spPr/>
      <dgm:t>
        <a:bodyPr/>
        <a:lstStyle/>
        <a:p>
          <a:endParaRPr lang="en-IE"/>
        </a:p>
      </dgm:t>
    </dgm:pt>
    <dgm:pt modelId="{514A8886-0696-43F2-851A-73F17E422E0B}" type="pres">
      <dgm:prSet presAssocID="{9DA1AA92-4C6D-4598-970F-E9B1F6B3D838}" presName="linear" presStyleCnt="0">
        <dgm:presLayoutVars>
          <dgm:animLvl val="lvl"/>
          <dgm:resizeHandles val="exact"/>
        </dgm:presLayoutVars>
      </dgm:prSet>
      <dgm:spPr/>
    </dgm:pt>
    <dgm:pt modelId="{807ADDBE-6A68-4C5C-851B-FD58C161CE3D}" type="pres">
      <dgm:prSet presAssocID="{2E0FF08E-09A4-4C58-91D2-15B8DA7AC66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567B7CA-9A0F-46D1-B25E-B23FFCAFC96E}" type="pres">
      <dgm:prSet presAssocID="{0FFE72B3-508F-48BA-BB02-44045FF3666C}" presName="spacer" presStyleCnt="0"/>
      <dgm:spPr/>
    </dgm:pt>
    <dgm:pt modelId="{428495EC-ECF2-45CE-BC74-85FC527F11E8}" type="pres">
      <dgm:prSet presAssocID="{599CBE67-8E1F-457A-B227-F347916790C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CB924E7-58CE-4550-97DD-F374A0C3F744}" type="pres">
      <dgm:prSet presAssocID="{E8BA379E-6F08-4126-B589-1E42F77D69B9}" presName="spacer" presStyleCnt="0"/>
      <dgm:spPr/>
    </dgm:pt>
    <dgm:pt modelId="{230FCF88-1BFD-4BFA-A340-E9A4D2080D93}" type="pres">
      <dgm:prSet presAssocID="{29317F96-EB65-4FAD-AF07-E76E9C3642F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9286D80-1A56-4068-984F-EAD2D851B489}" type="pres">
      <dgm:prSet presAssocID="{5351AF41-127A-46D1-8A38-71D338CA0F63}" presName="spacer" presStyleCnt="0"/>
      <dgm:spPr/>
    </dgm:pt>
    <dgm:pt modelId="{35609E7B-367E-4499-A044-FFF76764785E}" type="pres">
      <dgm:prSet presAssocID="{D3A61501-6A43-483C-8D3E-77783D029C2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82C72CC-44B2-44E1-A3CF-15AA0B8468AF}" type="pres">
      <dgm:prSet presAssocID="{824577FC-DC15-468C-A741-38E0E3D31707}" presName="spacer" presStyleCnt="0"/>
      <dgm:spPr/>
    </dgm:pt>
    <dgm:pt modelId="{08293523-9EC9-45C5-B80F-198441CF0280}" type="pres">
      <dgm:prSet presAssocID="{E4C667B1-200F-423C-8234-5743198977A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5075409-9924-4211-B071-2FBA9EDFA89E}" type="presOf" srcId="{E4C667B1-200F-423C-8234-5743198977A8}" destId="{08293523-9EC9-45C5-B80F-198441CF0280}" srcOrd="0" destOrd="0" presId="urn:microsoft.com/office/officeart/2005/8/layout/vList2"/>
    <dgm:cxn modelId="{FF083225-C9C8-490F-A44C-6939A8B19597}" type="presOf" srcId="{2E0FF08E-09A4-4C58-91D2-15B8DA7AC668}" destId="{807ADDBE-6A68-4C5C-851B-FD58C161CE3D}" srcOrd="0" destOrd="0" presId="urn:microsoft.com/office/officeart/2005/8/layout/vList2"/>
    <dgm:cxn modelId="{18281738-F2BF-49DE-BA6D-60DA43898BCE}" type="presOf" srcId="{29317F96-EB65-4FAD-AF07-E76E9C3642F1}" destId="{230FCF88-1BFD-4BFA-A340-E9A4D2080D93}" srcOrd="0" destOrd="0" presId="urn:microsoft.com/office/officeart/2005/8/layout/vList2"/>
    <dgm:cxn modelId="{A0CA505C-F80B-49F6-BEDC-CB3AA297100C}" type="presOf" srcId="{599CBE67-8E1F-457A-B227-F347916790CF}" destId="{428495EC-ECF2-45CE-BC74-85FC527F11E8}" srcOrd="0" destOrd="0" presId="urn:microsoft.com/office/officeart/2005/8/layout/vList2"/>
    <dgm:cxn modelId="{C4DAA660-0FC7-4C74-922F-DE5293899062}" srcId="{9DA1AA92-4C6D-4598-970F-E9B1F6B3D838}" destId="{599CBE67-8E1F-457A-B227-F347916790CF}" srcOrd="1" destOrd="0" parTransId="{1FD8EA02-28B0-4AF3-8FB7-14AB8EB94B05}" sibTransId="{E8BA379E-6F08-4126-B589-1E42F77D69B9}"/>
    <dgm:cxn modelId="{2AFE624B-E9D6-404A-81F3-C71D456EC397}" type="presOf" srcId="{9DA1AA92-4C6D-4598-970F-E9B1F6B3D838}" destId="{514A8886-0696-43F2-851A-73F17E422E0B}" srcOrd="0" destOrd="0" presId="urn:microsoft.com/office/officeart/2005/8/layout/vList2"/>
    <dgm:cxn modelId="{C4C36754-601B-4950-85E5-CE3CC59E3224}" srcId="{9DA1AA92-4C6D-4598-970F-E9B1F6B3D838}" destId="{2E0FF08E-09A4-4C58-91D2-15B8DA7AC668}" srcOrd="0" destOrd="0" parTransId="{0F3529D6-9B41-46F7-A4DC-6A2BA92EC6C6}" sibTransId="{0FFE72B3-508F-48BA-BB02-44045FF3666C}"/>
    <dgm:cxn modelId="{AB1D1E59-C455-4E84-B4B3-5FC1F3921931}" srcId="{9DA1AA92-4C6D-4598-970F-E9B1F6B3D838}" destId="{D3A61501-6A43-483C-8D3E-77783D029C2D}" srcOrd="3" destOrd="0" parTransId="{3DE27440-266D-447F-9140-9B22C2273962}" sibTransId="{824577FC-DC15-468C-A741-38E0E3D31707}"/>
    <dgm:cxn modelId="{A9D9EE9E-948F-44CE-B3D8-9EFBD8069B18}" srcId="{9DA1AA92-4C6D-4598-970F-E9B1F6B3D838}" destId="{29317F96-EB65-4FAD-AF07-E76E9C3642F1}" srcOrd="2" destOrd="0" parTransId="{6BF7CA1E-B755-4B4C-ABF3-BCBD848C7124}" sibTransId="{5351AF41-127A-46D1-8A38-71D338CA0F63}"/>
    <dgm:cxn modelId="{D1168FB2-DA04-430A-B5B5-B71621FA893A}" type="presOf" srcId="{D3A61501-6A43-483C-8D3E-77783D029C2D}" destId="{35609E7B-367E-4499-A044-FFF76764785E}" srcOrd="0" destOrd="0" presId="urn:microsoft.com/office/officeart/2005/8/layout/vList2"/>
    <dgm:cxn modelId="{72B9F3D8-6020-4E68-93A7-1D5239E5F70D}" srcId="{9DA1AA92-4C6D-4598-970F-E9B1F6B3D838}" destId="{E4C667B1-200F-423C-8234-5743198977A8}" srcOrd="4" destOrd="0" parTransId="{CDCDBFB3-64D5-41E1-9983-EB6788FCAC58}" sibTransId="{FC294F7F-E76E-47EC-94BE-046A2C4E53B0}"/>
    <dgm:cxn modelId="{65CB8370-0C17-41DE-AB08-DA9D59826FF5}" type="presParOf" srcId="{514A8886-0696-43F2-851A-73F17E422E0B}" destId="{807ADDBE-6A68-4C5C-851B-FD58C161CE3D}" srcOrd="0" destOrd="0" presId="urn:microsoft.com/office/officeart/2005/8/layout/vList2"/>
    <dgm:cxn modelId="{7979A5AE-C742-4AA1-867D-2DB22D2E5ED8}" type="presParOf" srcId="{514A8886-0696-43F2-851A-73F17E422E0B}" destId="{2567B7CA-9A0F-46D1-B25E-B23FFCAFC96E}" srcOrd="1" destOrd="0" presId="urn:microsoft.com/office/officeart/2005/8/layout/vList2"/>
    <dgm:cxn modelId="{C9CEB6CA-FEDA-4D80-A361-EDC6A69A710F}" type="presParOf" srcId="{514A8886-0696-43F2-851A-73F17E422E0B}" destId="{428495EC-ECF2-45CE-BC74-85FC527F11E8}" srcOrd="2" destOrd="0" presId="urn:microsoft.com/office/officeart/2005/8/layout/vList2"/>
    <dgm:cxn modelId="{4CABE028-7FDC-4501-A47F-318CE7E3A7F4}" type="presParOf" srcId="{514A8886-0696-43F2-851A-73F17E422E0B}" destId="{5CB924E7-58CE-4550-97DD-F374A0C3F744}" srcOrd="3" destOrd="0" presId="urn:microsoft.com/office/officeart/2005/8/layout/vList2"/>
    <dgm:cxn modelId="{2C068D25-CBA7-4820-B784-D92A440E83B4}" type="presParOf" srcId="{514A8886-0696-43F2-851A-73F17E422E0B}" destId="{230FCF88-1BFD-4BFA-A340-E9A4D2080D93}" srcOrd="4" destOrd="0" presId="urn:microsoft.com/office/officeart/2005/8/layout/vList2"/>
    <dgm:cxn modelId="{B5AAA7F8-0946-4152-B4DE-A710B5C0D6E9}" type="presParOf" srcId="{514A8886-0696-43F2-851A-73F17E422E0B}" destId="{D9286D80-1A56-4068-984F-EAD2D851B489}" srcOrd="5" destOrd="0" presId="urn:microsoft.com/office/officeart/2005/8/layout/vList2"/>
    <dgm:cxn modelId="{6F8484C2-F294-4ACC-BD68-EEB061C2D136}" type="presParOf" srcId="{514A8886-0696-43F2-851A-73F17E422E0B}" destId="{35609E7B-367E-4499-A044-FFF76764785E}" srcOrd="6" destOrd="0" presId="urn:microsoft.com/office/officeart/2005/8/layout/vList2"/>
    <dgm:cxn modelId="{CD836E30-0F5D-4DDD-9A58-69031ED34B3B}" type="presParOf" srcId="{514A8886-0696-43F2-851A-73F17E422E0B}" destId="{282C72CC-44B2-44E1-A3CF-15AA0B8468AF}" srcOrd="7" destOrd="0" presId="urn:microsoft.com/office/officeart/2005/8/layout/vList2"/>
    <dgm:cxn modelId="{19FB1BC9-F748-47E3-A60F-3DAAE9DF2730}" type="presParOf" srcId="{514A8886-0696-43F2-851A-73F17E422E0B}" destId="{08293523-9EC9-45C5-B80F-198441CF028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5EC72FB-06B0-4AAF-B6D1-B333A35521D2}" type="doc">
      <dgm:prSet loTypeId="urn:microsoft.com/office/officeart/2005/8/layout/vList2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IE"/>
        </a:p>
      </dgm:t>
    </dgm:pt>
    <dgm:pt modelId="{4176BA05-B500-4881-AC5E-0D50F39F9263}">
      <dgm:prSet phldrT="[Text]" custT="1"/>
      <dgm:spPr/>
      <dgm:t>
        <a:bodyPr/>
        <a:lstStyle/>
        <a:p>
          <a:pPr algn="ctr"/>
          <a:endParaRPr lang="el-GR" sz="1400" dirty="0"/>
        </a:p>
        <a:p>
          <a:pPr algn="ctr"/>
          <a:r>
            <a:rPr lang="en-US" sz="1400" dirty="0"/>
            <a:t>Atlantic Securities Ltd</a:t>
          </a:r>
          <a:r>
            <a:rPr lang="el-GR" sz="1400" dirty="0"/>
            <a:t>-ΚΕΠΕΥ Μέλος του ΧΑΚ και εξ’αποστάσεως μέλος του ΧΑ</a:t>
          </a:r>
          <a:r>
            <a:rPr lang="en-US" sz="1400" dirty="0"/>
            <a:t> </a:t>
          </a:r>
          <a:r>
            <a:rPr lang="el-GR" sz="1400" dirty="0"/>
            <a:t>(Συμμετοχή 67,7%)</a:t>
          </a:r>
        </a:p>
        <a:p>
          <a:pPr algn="l"/>
          <a:endParaRPr lang="en-IE" sz="1400" dirty="0"/>
        </a:p>
      </dgm:t>
    </dgm:pt>
    <dgm:pt modelId="{A3560636-44BB-4793-A741-0983B46F4F0F}" type="parTrans" cxnId="{C298FC10-2A7A-4096-82F7-A637C656554F}">
      <dgm:prSet/>
      <dgm:spPr/>
      <dgm:t>
        <a:bodyPr/>
        <a:lstStyle/>
        <a:p>
          <a:endParaRPr lang="en-IE"/>
        </a:p>
      </dgm:t>
    </dgm:pt>
    <dgm:pt modelId="{E3A2D267-9433-4456-9FF6-B29D22023CC8}" type="sibTrans" cxnId="{C298FC10-2A7A-4096-82F7-A637C656554F}">
      <dgm:prSet/>
      <dgm:spPr/>
      <dgm:t>
        <a:bodyPr/>
        <a:lstStyle/>
        <a:p>
          <a:endParaRPr lang="en-IE"/>
        </a:p>
      </dgm:t>
    </dgm:pt>
    <dgm:pt modelId="{A2982334-3735-4ADB-98C7-2340B3CBE9F8}">
      <dgm:prSet custT="1"/>
      <dgm:spPr/>
      <dgm:t>
        <a:bodyPr/>
        <a:lstStyle/>
        <a:p>
          <a:pPr algn="ctr"/>
          <a:r>
            <a:rPr lang="el-GR" sz="1400" dirty="0"/>
            <a:t>Δραστηριότητες</a:t>
          </a:r>
          <a:endParaRPr lang="en-IE" sz="1400" dirty="0"/>
        </a:p>
      </dgm:t>
    </dgm:pt>
    <dgm:pt modelId="{8836D57D-2CAA-4E91-8F16-2CC8106895C4}" type="parTrans" cxnId="{1FDEB982-AB1C-4E5D-9A1C-2666BCC90144}">
      <dgm:prSet/>
      <dgm:spPr/>
      <dgm:t>
        <a:bodyPr/>
        <a:lstStyle/>
        <a:p>
          <a:endParaRPr lang="en-IE"/>
        </a:p>
      </dgm:t>
    </dgm:pt>
    <dgm:pt modelId="{F85E1496-D749-420F-854A-C2E0F029BD48}" type="sibTrans" cxnId="{1FDEB982-AB1C-4E5D-9A1C-2666BCC90144}">
      <dgm:prSet/>
      <dgm:spPr/>
      <dgm:t>
        <a:bodyPr/>
        <a:lstStyle/>
        <a:p>
          <a:endParaRPr lang="en-IE"/>
        </a:p>
      </dgm:t>
    </dgm:pt>
    <dgm:pt modelId="{EA91FEB8-EA63-4F73-9EA5-9BA5B417E481}">
      <dgm:prSet custT="1"/>
      <dgm:spPr/>
      <dgm:t>
        <a:bodyPr anchor="ctr"/>
        <a:lstStyle/>
        <a:p>
          <a:r>
            <a:rPr lang="el-GR" sz="1200" dirty="0"/>
            <a:t>Επενδυτικές υπηρεσίες ΧΑΚ, ΧΑ και διεθνείς αγορές</a:t>
          </a:r>
          <a:endParaRPr lang="en-IE" sz="1200" dirty="0"/>
        </a:p>
      </dgm:t>
    </dgm:pt>
    <dgm:pt modelId="{1BDF2E0B-0B55-4A5B-AE94-30D6C9BFB2F7}" type="parTrans" cxnId="{A748EB65-FE72-48AD-AC68-176AD118D157}">
      <dgm:prSet/>
      <dgm:spPr/>
      <dgm:t>
        <a:bodyPr/>
        <a:lstStyle/>
        <a:p>
          <a:endParaRPr lang="en-IE"/>
        </a:p>
      </dgm:t>
    </dgm:pt>
    <dgm:pt modelId="{B7500003-686E-4B05-9DEB-3552855A68AE}" type="sibTrans" cxnId="{A748EB65-FE72-48AD-AC68-176AD118D157}">
      <dgm:prSet/>
      <dgm:spPr/>
      <dgm:t>
        <a:bodyPr/>
        <a:lstStyle/>
        <a:p>
          <a:endParaRPr lang="en-IE"/>
        </a:p>
      </dgm:t>
    </dgm:pt>
    <dgm:pt modelId="{D03DBB96-AB40-4129-99A0-63E2F8F77CB5}">
      <dgm:prSet custT="1"/>
      <dgm:spPr/>
      <dgm:t>
        <a:bodyPr anchor="ctr"/>
        <a:lstStyle/>
        <a:p>
          <a:r>
            <a:rPr lang="el-GR" sz="1200" dirty="0"/>
            <a:t>Διαχείριση χαρτοφυλακίων </a:t>
          </a:r>
          <a:endParaRPr lang="en-IE" sz="1200" dirty="0"/>
        </a:p>
      </dgm:t>
    </dgm:pt>
    <dgm:pt modelId="{9B2A2882-8D65-4B2C-8D76-8EED768D691D}" type="parTrans" cxnId="{484AD489-D512-4E49-9825-C127D9AF5355}">
      <dgm:prSet/>
      <dgm:spPr/>
      <dgm:t>
        <a:bodyPr/>
        <a:lstStyle/>
        <a:p>
          <a:endParaRPr lang="en-IE"/>
        </a:p>
      </dgm:t>
    </dgm:pt>
    <dgm:pt modelId="{D07E0D46-44AB-4642-813A-5CE15A3A0AFE}" type="sibTrans" cxnId="{484AD489-D512-4E49-9825-C127D9AF5355}">
      <dgm:prSet/>
      <dgm:spPr/>
      <dgm:t>
        <a:bodyPr/>
        <a:lstStyle/>
        <a:p>
          <a:endParaRPr lang="en-IE"/>
        </a:p>
      </dgm:t>
    </dgm:pt>
    <dgm:pt modelId="{A9585B85-CB7C-422C-9D91-A931CDCCB763}">
      <dgm:prSet custT="1"/>
      <dgm:spPr/>
      <dgm:t>
        <a:bodyPr anchor="ctr"/>
        <a:lstStyle/>
        <a:p>
          <a:r>
            <a:rPr lang="el-GR" sz="1200" dirty="0"/>
            <a:t>Λήψη διαβίβαση χρηματιστηριακών εντολών </a:t>
          </a:r>
          <a:endParaRPr lang="en-IE" sz="1200" dirty="0"/>
        </a:p>
      </dgm:t>
    </dgm:pt>
    <dgm:pt modelId="{F698B7A3-A988-4A4A-92AC-3EC8CDB2AD04}" type="parTrans" cxnId="{FEE22675-EEF7-4943-B753-675A9C741CEB}">
      <dgm:prSet/>
      <dgm:spPr/>
      <dgm:t>
        <a:bodyPr/>
        <a:lstStyle/>
        <a:p>
          <a:endParaRPr lang="en-IE"/>
        </a:p>
      </dgm:t>
    </dgm:pt>
    <dgm:pt modelId="{0F8EB247-D1AD-4FE3-AD51-FE08281041FE}" type="sibTrans" cxnId="{FEE22675-EEF7-4943-B753-675A9C741CEB}">
      <dgm:prSet/>
      <dgm:spPr/>
      <dgm:t>
        <a:bodyPr/>
        <a:lstStyle/>
        <a:p>
          <a:endParaRPr lang="en-IE"/>
        </a:p>
      </dgm:t>
    </dgm:pt>
    <dgm:pt modelId="{47243324-11C2-4BEF-A2EC-10170D21AD8C}" type="pres">
      <dgm:prSet presAssocID="{A5EC72FB-06B0-4AAF-B6D1-B333A35521D2}" presName="linear" presStyleCnt="0">
        <dgm:presLayoutVars>
          <dgm:animLvl val="lvl"/>
          <dgm:resizeHandles val="exact"/>
        </dgm:presLayoutVars>
      </dgm:prSet>
      <dgm:spPr/>
    </dgm:pt>
    <dgm:pt modelId="{0504E1B1-0FE1-4871-970E-012AF63EF986}" type="pres">
      <dgm:prSet presAssocID="{4176BA05-B500-4881-AC5E-0D50F39F9263}" presName="parentText" presStyleLbl="node1" presStyleIdx="0" presStyleCnt="2" custScaleY="115136">
        <dgm:presLayoutVars>
          <dgm:chMax val="0"/>
          <dgm:bulletEnabled val="1"/>
        </dgm:presLayoutVars>
      </dgm:prSet>
      <dgm:spPr/>
    </dgm:pt>
    <dgm:pt modelId="{088FD7A7-2BB0-4AE9-8B9C-B3F0E3589A99}" type="pres">
      <dgm:prSet presAssocID="{E3A2D267-9433-4456-9FF6-B29D22023CC8}" presName="spacer" presStyleCnt="0"/>
      <dgm:spPr/>
    </dgm:pt>
    <dgm:pt modelId="{DBE3B5D0-DA7F-4D59-8A80-FE8883202E3E}" type="pres">
      <dgm:prSet presAssocID="{A2982334-3735-4ADB-98C7-2340B3CBE9F8}" presName="parentText" presStyleLbl="node1" presStyleIdx="1" presStyleCnt="2" custScaleY="98213">
        <dgm:presLayoutVars>
          <dgm:chMax val="0"/>
          <dgm:bulletEnabled val="1"/>
        </dgm:presLayoutVars>
      </dgm:prSet>
      <dgm:spPr/>
    </dgm:pt>
    <dgm:pt modelId="{80603CB5-A982-4060-8684-AD738979AD3E}" type="pres">
      <dgm:prSet presAssocID="{A2982334-3735-4ADB-98C7-2340B3CBE9F8}" presName="childText" presStyleLbl="revTx" presStyleIdx="0" presStyleCnt="1" custScaleY="302316">
        <dgm:presLayoutVars>
          <dgm:bulletEnabled val="1"/>
        </dgm:presLayoutVars>
      </dgm:prSet>
      <dgm:spPr/>
    </dgm:pt>
  </dgm:ptLst>
  <dgm:cxnLst>
    <dgm:cxn modelId="{C298FC10-2A7A-4096-82F7-A637C656554F}" srcId="{A5EC72FB-06B0-4AAF-B6D1-B333A35521D2}" destId="{4176BA05-B500-4881-AC5E-0D50F39F9263}" srcOrd="0" destOrd="0" parTransId="{A3560636-44BB-4793-A741-0983B46F4F0F}" sibTransId="{E3A2D267-9433-4456-9FF6-B29D22023CC8}"/>
    <dgm:cxn modelId="{B2751E3C-AE80-4DAA-AF65-7128A22B923D}" type="presOf" srcId="{EA91FEB8-EA63-4F73-9EA5-9BA5B417E481}" destId="{80603CB5-A982-4060-8684-AD738979AD3E}" srcOrd="0" destOrd="0" presId="urn:microsoft.com/office/officeart/2005/8/layout/vList2"/>
    <dgm:cxn modelId="{A748EB65-FE72-48AD-AC68-176AD118D157}" srcId="{A2982334-3735-4ADB-98C7-2340B3CBE9F8}" destId="{EA91FEB8-EA63-4F73-9EA5-9BA5B417E481}" srcOrd="0" destOrd="0" parTransId="{1BDF2E0B-0B55-4A5B-AE94-30D6C9BFB2F7}" sibTransId="{B7500003-686E-4B05-9DEB-3552855A68AE}"/>
    <dgm:cxn modelId="{FEE22675-EEF7-4943-B753-675A9C741CEB}" srcId="{EA91FEB8-EA63-4F73-9EA5-9BA5B417E481}" destId="{A9585B85-CB7C-422C-9D91-A931CDCCB763}" srcOrd="0" destOrd="0" parTransId="{F698B7A3-A988-4A4A-92AC-3EC8CDB2AD04}" sibTransId="{0F8EB247-D1AD-4FE3-AD51-FE08281041FE}"/>
    <dgm:cxn modelId="{3A54797C-A6CC-4DEF-92A5-3CA7F3FE986D}" type="presOf" srcId="{A2982334-3735-4ADB-98C7-2340B3CBE9F8}" destId="{DBE3B5D0-DA7F-4D59-8A80-FE8883202E3E}" srcOrd="0" destOrd="0" presId="urn:microsoft.com/office/officeart/2005/8/layout/vList2"/>
    <dgm:cxn modelId="{1FDEB982-AB1C-4E5D-9A1C-2666BCC90144}" srcId="{A5EC72FB-06B0-4AAF-B6D1-B333A35521D2}" destId="{A2982334-3735-4ADB-98C7-2340B3CBE9F8}" srcOrd="1" destOrd="0" parTransId="{8836D57D-2CAA-4E91-8F16-2CC8106895C4}" sibTransId="{F85E1496-D749-420F-854A-C2E0F029BD48}"/>
    <dgm:cxn modelId="{484AD489-D512-4E49-9825-C127D9AF5355}" srcId="{EA91FEB8-EA63-4F73-9EA5-9BA5B417E481}" destId="{D03DBB96-AB40-4129-99A0-63E2F8F77CB5}" srcOrd="1" destOrd="0" parTransId="{9B2A2882-8D65-4B2C-8D76-8EED768D691D}" sibTransId="{D07E0D46-44AB-4642-813A-5CE15A3A0AFE}"/>
    <dgm:cxn modelId="{8B4336AF-750E-4AED-8F07-D9C476A73C85}" type="presOf" srcId="{A9585B85-CB7C-422C-9D91-A931CDCCB763}" destId="{80603CB5-A982-4060-8684-AD738979AD3E}" srcOrd="0" destOrd="1" presId="urn:microsoft.com/office/officeart/2005/8/layout/vList2"/>
    <dgm:cxn modelId="{537448CD-1BC8-4AEB-80CC-5B2F80EEB9B9}" type="presOf" srcId="{D03DBB96-AB40-4129-99A0-63E2F8F77CB5}" destId="{80603CB5-A982-4060-8684-AD738979AD3E}" srcOrd="0" destOrd="2" presId="urn:microsoft.com/office/officeart/2005/8/layout/vList2"/>
    <dgm:cxn modelId="{1A3CDFD8-E3F4-42EC-AE89-84A81F45E54D}" type="presOf" srcId="{A5EC72FB-06B0-4AAF-B6D1-B333A35521D2}" destId="{47243324-11C2-4BEF-A2EC-10170D21AD8C}" srcOrd="0" destOrd="0" presId="urn:microsoft.com/office/officeart/2005/8/layout/vList2"/>
    <dgm:cxn modelId="{0C8878DB-AA36-4312-BBA5-1E40C186E837}" type="presOf" srcId="{4176BA05-B500-4881-AC5E-0D50F39F9263}" destId="{0504E1B1-0FE1-4871-970E-012AF63EF986}" srcOrd="0" destOrd="0" presId="urn:microsoft.com/office/officeart/2005/8/layout/vList2"/>
    <dgm:cxn modelId="{4314F1DD-45C7-4128-9781-25045BC14739}" type="presParOf" srcId="{47243324-11C2-4BEF-A2EC-10170D21AD8C}" destId="{0504E1B1-0FE1-4871-970E-012AF63EF986}" srcOrd="0" destOrd="0" presId="urn:microsoft.com/office/officeart/2005/8/layout/vList2"/>
    <dgm:cxn modelId="{FF2EB8CA-A4D0-4D03-B8C3-860F73AFD9CD}" type="presParOf" srcId="{47243324-11C2-4BEF-A2EC-10170D21AD8C}" destId="{088FD7A7-2BB0-4AE9-8B9C-B3F0E3589A99}" srcOrd="1" destOrd="0" presId="urn:microsoft.com/office/officeart/2005/8/layout/vList2"/>
    <dgm:cxn modelId="{1F3C9266-302C-41D5-9D2E-9839664B89E5}" type="presParOf" srcId="{47243324-11C2-4BEF-A2EC-10170D21AD8C}" destId="{DBE3B5D0-DA7F-4D59-8A80-FE8883202E3E}" srcOrd="2" destOrd="0" presId="urn:microsoft.com/office/officeart/2005/8/layout/vList2"/>
    <dgm:cxn modelId="{97C7AAD5-759B-4C93-BBAF-4CF1BEF95DEB}" type="presParOf" srcId="{47243324-11C2-4BEF-A2EC-10170D21AD8C}" destId="{80603CB5-A982-4060-8684-AD738979AD3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B99636A-B738-49AB-B3E1-9F0EE763A009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E"/>
        </a:p>
      </dgm:t>
    </dgm:pt>
    <dgm:pt modelId="{24C90907-C00B-4E62-B044-495A0FC6F56A}">
      <dgm:prSet phldrT="[Text]" custT="1"/>
      <dgm:spPr/>
      <dgm:t>
        <a:bodyPr/>
        <a:lstStyle/>
        <a:p>
          <a:r>
            <a:rPr lang="en-US" sz="1600" dirty="0"/>
            <a:t>AVAILABLE CAPITAL</a:t>
          </a:r>
          <a:endParaRPr lang="en-IE" sz="1600" dirty="0"/>
        </a:p>
      </dgm:t>
    </dgm:pt>
    <dgm:pt modelId="{411C725B-8478-4A9E-B7EC-59263705561C}" type="parTrans" cxnId="{1BD618F9-C3C9-4FBB-B680-ADCE7D5C8998}">
      <dgm:prSet/>
      <dgm:spPr/>
      <dgm:t>
        <a:bodyPr/>
        <a:lstStyle/>
        <a:p>
          <a:endParaRPr lang="en-IE"/>
        </a:p>
      </dgm:t>
    </dgm:pt>
    <dgm:pt modelId="{2B4FE548-1691-4036-9001-A5E23F19D9D7}" type="sibTrans" cxnId="{1BD618F9-C3C9-4FBB-B680-ADCE7D5C8998}">
      <dgm:prSet/>
      <dgm:spPr/>
      <dgm:t>
        <a:bodyPr/>
        <a:lstStyle/>
        <a:p>
          <a:endParaRPr lang="en-IE"/>
        </a:p>
      </dgm:t>
    </dgm:pt>
    <dgm:pt modelId="{8CD4FFF6-B1F4-4C85-96E1-00E5A4E03C02}">
      <dgm:prSet phldrT="[Text]" custT="1"/>
      <dgm:spPr/>
      <dgm:t>
        <a:bodyPr anchor="ctr"/>
        <a:lstStyle/>
        <a:p>
          <a:pPr algn="ctr"/>
          <a:r>
            <a:rPr lang="en-US" sz="1600" dirty="0">
              <a:latin typeface="Calibri"/>
            </a:rPr>
            <a:t>€</a:t>
          </a:r>
          <a:r>
            <a:rPr lang="el-GR" sz="1600" dirty="0">
              <a:latin typeface="Calibri"/>
            </a:rPr>
            <a:t>61</a:t>
          </a:r>
          <a:r>
            <a:rPr lang="el-GR" sz="1600" dirty="0"/>
            <a:t>,</a:t>
          </a:r>
          <a:r>
            <a:rPr lang="en-US" sz="1600" dirty="0"/>
            <a:t>1</a:t>
          </a:r>
          <a:r>
            <a:rPr lang="el-GR" sz="1600" dirty="0"/>
            <a:t>2 εκ.</a:t>
          </a:r>
          <a:endParaRPr lang="en-IE" sz="1600" dirty="0"/>
        </a:p>
      </dgm:t>
    </dgm:pt>
    <dgm:pt modelId="{3F9EB193-85A7-4D9F-B7F9-F950BABCE397}" type="parTrans" cxnId="{27B367F1-E0A4-41ED-B81F-6E8D24E694B4}">
      <dgm:prSet/>
      <dgm:spPr/>
      <dgm:t>
        <a:bodyPr/>
        <a:lstStyle/>
        <a:p>
          <a:endParaRPr lang="en-IE"/>
        </a:p>
      </dgm:t>
    </dgm:pt>
    <dgm:pt modelId="{D6C7FF2E-F03B-48FC-846F-758FCB286584}" type="sibTrans" cxnId="{27B367F1-E0A4-41ED-B81F-6E8D24E694B4}">
      <dgm:prSet/>
      <dgm:spPr/>
      <dgm:t>
        <a:bodyPr/>
        <a:lstStyle/>
        <a:p>
          <a:endParaRPr lang="en-IE"/>
        </a:p>
      </dgm:t>
    </dgm:pt>
    <dgm:pt modelId="{474B78EF-5ECB-4B30-9EA1-A0D06AC9907B}">
      <dgm:prSet phldrT="[Text]" custT="1"/>
      <dgm:spPr/>
      <dgm:t>
        <a:bodyPr/>
        <a:lstStyle/>
        <a:p>
          <a:r>
            <a:rPr lang="en-US" sz="1600" dirty="0"/>
            <a:t>SCR</a:t>
          </a:r>
          <a:endParaRPr lang="en-IE" sz="1600" dirty="0"/>
        </a:p>
      </dgm:t>
    </dgm:pt>
    <dgm:pt modelId="{6D00037C-8628-4D86-9738-E324338D090B}" type="parTrans" cxnId="{E679A3EC-ACAA-49C4-A651-49293F72BA08}">
      <dgm:prSet/>
      <dgm:spPr/>
      <dgm:t>
        <a:bodyPr/>
        <a:lstStyle/>
        <a:p>
          <a:endParaRPr lang="en-IE"/>
        </a:p>
      </dgm:t>
    </dgm:pt>
    <dgm:pt modelId="{E8583A01-245B-4403-897E-49C7B1735254}" type="sibTrans" cxnId="{E679A3EC-ACAA-49C4-A651-49293F72BA08}">
      <dgm:prSet/>
      <dgm:spPr/>
      <dgm:t>
        <a:bodyPr/>
        <a:lstStyle/>
        <a:p>
          <a:endParaRPr lang="en-IE"/>
        </a:p>
      </dgm:t>
    </dgm:pt>
    <dgm:pt modelId="{8DB94B20-26A4-4574-8682-595D65D21660}">
      <dgm:prSet phldrT="[Text]" custT="1"/>
      <dgm:spPr/>
      <dgm:t>
        <a:bodyPr anchor="ctr"/>
        <a:lstStyle/>
        <a:p>
          <a:pPr algn="ctr"/>
          <a:r>
            <a:rPr lang="en-US" sz="1600" dirty="0">
              <a:latin typeface="Calibri"/>
            </a:rPr>
            <a:t>€</a:t>
          </a:r>
          <a:r>
            <a:rPr lang="el-GR" sz="1600" dirty="0">
              <a:latin typeface="Calibri"/>
            </a:rPr>
            <a:t>24</a:t>
          </a:r>
          <a:r>
            <a:rPr lang="el-GR" sz="1600" dirty="0"/>
            <a:t>,52 εκ.</a:t>
          </a:r>
          <a:endParaRPr lang="en-IE" sz="1600" dirty="0"/>
        </a:p>
      </dgm:t>
    </dgm:pt>
    <dgm:pt modelId="{FAFFDDD7-65C4-42E9-B116-CC029B974AEC}" type="parTrans" cxnId="{F0914167-B3AC-42FB-AB4F-E4C05C40B410}">
      <dgm:prSet/>
      <dgm:spPr/>
      <dgm:t>
        <a:bodyPr/>
        <a:lstStyle/>
        <a:p>
          <a:endParaRPr lang="en-IE"/>
        </a:p>
      </dgm:t>
    </dgm:pt>
    <dgm:pt modelId="{27B45F12-AA70-4C43-A65E-90B56B1D69F2}" type="sibTrans" cxnId="{F0914167-B3AC-42FB-AB4F-E4C05C40B410}">
      <dgm:prSet/>
      <dgm:spPr/>
      <dgm:t>
        <a:bodyPr/>
        <a:lstStyle/>
        <a:p>
          <a:endParaRPr lang="en-IE"/>
        </a:p>
      </dgm:t>
    </dgm:pt>
    <dgm:pt modelId="{FD6731E4-5713-43C0-A483-5D36B5166C40}">
      <dgm:prSet phldrT="[Text]" custT="1"/>
      <dgm:spPr/>
      <dgm:t>
        <a:bodyPr/>
        <a:lstStyle/>
        <a:p>
          <a:r>
            <a:rPr lang="en-US" sz="1600" dirty="0"/>
            <a:t>SCR RATIO</a:t>
          </a:r>
          <a:endParaRPr lang="en-IE" sz="1600" dirty="0"/>
        </a:p>
      </dgm:t>
    </dgm:pt>
    <dgm:pt modelId="{2507FC72-AF19-4905-8E24-802F9E099DEE}" type="parTrans" cxnId="{F93110F2-03BA-47B4-A89E-BC51ACECE761}">
      <dgm:prSet/>
      <dgm:spPr/>
      <dgm:t>
        <a:bodyPr/>
        <a:lstStyle/>
        <a:p>
          <a:endParaRPr lang="en-IE"/>
        </a:p>
      </dgm:t>
    </dgm:pt>
    <dgm:pt modelId="{8BE214B6-2C54-418A-AE38-3D461D2C81D7}" type="sibTrans" cxnId="{F93110F2-03BA-47B4-A89E-BC51ACECE761}">
      <dgm:prSet/>
      <dgm:spPr/>
      <dgm:t>
        <a:bodyPr/>
        <a:lstStyle/>
        <a:p>
          <a:endParaRPr lang="en-IE"/>
        </a:p>
      </dgm:t>
    </dgm:pt>
    <dgm:pt modelId="{E1AB34A8-6316-4F4F-B16A-E12C2321F246}">
      <dgm:prSet phldrT="[Text]" custT="1"/>
      <dgm:spPr/>
      <dgm:t>
        <a:bodyPr anchor="ctr"/>
        <a:lstStyle/>
        <a:p>
          <a:pPr algn="ctr"/>
          <a:r>
            <a:rPr lang="en-US" sz="1600" dirty="0"/>
            <a:t>2</a:t>
          </a:r>
          <a:r>
            <a:rPr lang="el-GR" sz="1600" dirty="0"/>
            <a:t>49</a:t>
          </a:r>
          <a:r>
            <a:rPr lang="en-US" sz="1600" dirty="0"/>
            <a:t>,</a:t>
          </a:r>
          <a:r>
            <a:rPr lang="el-GR" sz="1600" dirty="0"/>
            <a:t>22</a:t>
          </a:r>
          <a:r>
            <a:rPr lang="en-US" sz="1600" dirty="0"/>
            <a:t>%</a:t>
          </a:r>
          <a:endParaRPr lang="en-IE" sz="1600" dirty="0"/>
        </a:p>
      </dgm:t>
    </dgm:pt>
    <dgm:pt modelId="{8514E27F-479B-413A-BD4D-84F7E1AE972B}" type="parTrans" cxnId="{19F26C77-0B1F-4345-8176-0CF2EC9F2F34}">
      <dgm:prSet/>
      <dgm:spPr/>
      <dgm:t>
        <a:bodyPr/>
        <a:lstStyle/>
        <a:p>
          <a:endParaRPr lang="en-IE"/>
        </a:p>
      </dgm:t>
    </dgm:pt>
    <dgm:pt modelId="{3542FA8E-8B57-443A-B32C-131FC6C28A94}" type="sibTrans" cxnId="{19F26C77-0B1F-4345-8176-0CF2EC9F2F34}">
      <dgm:prSet/>
      <dgm:spPr/>
      <dgm:t>
        <a:bodyPr/>
        <a:lstStyle/>
        <a:p>
          <a:endParaRPr lang="en-IE"/>
        </a:p>
      </dgm:t>
    </dgm:pt>
    <dgm:pt modelId="{921CBF43-8C56-4233-82B8-29D498770DA0}">
      <dgm:prSet custT="1"/>
      <dgm:spPr/>
      <dgm:t>
        <a:bodyPr/>
        <a:lstStyle/>
        <a:p>
          <a:r>
            <a:rPr lang="en-US" sz="1600" dirty="0"/>
            <a:t>MCR RATIO</a:t>
          </a:r>
          <a:endParaRPr lang="en-IE" sz="1600" dirty="0"/>
        </a:p>
      </dgm:t>
    </dgm:pt>
    <dgm:pt modelId="{0BB1BC9D-3762-473F-9714-4B7D282A6779}" type="parTrans" cxnId="{5C3A3DCA-DD5D-409A-A924-13EED7428973}">
      <dgm:prSet/>
      <dgm:spPr/>
      <dgm:t>
        <a:bodyPr/>
        <a:lstStyle/>
        <a:p>
          <a:endParaRPr lang="en-IE"/>
        </a:p>
      </dgm:t>
    </dgm:pt>
    <dgm:pt modelId="{51940FCB-7372-4B81-A320-F58130B506CC}" type="sibTrans" cxnId="{5C3A3DCA-DD5D-409A-A924-13EED7428973}">
      <dgm:prSet/>
      <dgm:spPr/>
      <dgm:t>
        <a:bodyPr/>
        <a:lstStyle/>
        <a:p>
          <a:endParaRPr lang="en-IE"/>
        </a:p>
      </dgm:t>
    </dgm:pt>
    <dgm:pt modelId="{3E770687-4C0C-4C78-8190-75E87F6432B4}">
      <dgm:prSet custT="1"/>
      <dgm:spPr/>
      <dgm:t>
        <a:bodyPr anchor="ctr"/>
        <a:lstStyle/>
        <a:p>
          <a:pPr algn="ctr"/>
          <a:r>
            <a:rPr lang="el-GR" sz="1600" dirty="0"/>
            <a:t>996</a:t>
          </a:r>
          <a:r>
            <a:rPr lang="en-US" sz="1600" dirty="0"/>
            <a:t>,8</a:t>
          </a:r>
          <a:r>
            <a:rPr lang="el-GR" sz="1600" dirty="0"/>
            <a:t>8</a:t>
          </a:r>
          <a:r>
            <a:rPr lang="en-US" sz="1600" dirty="0"/>
            <a:t>%</a:t>
          </a:r>
          <a:endParaRPr lang="en-IE" sz="1600" dirty="0"/>
        </a:p>
      </dgm:t>
    </dgm:pt>
    <dgm:pt modelId="{1A072CA8-7141-467D-AE24-CCD37B22346A}" type="parTrans" cxnId="{8E7F1BA3-141C-4944-8D84-9D10A12CA883}">
      <dgm:prSet/>
      <dgm:spPr/>
      <dgm:t>
        <a:bodyPr/>
        <a:lstStyle/>
        <a:p>
          <a:endParaRPr lang="en-IE"/>
        </a:p>
      </dgm:t>
    </dgm:pt>
    <dgm:pt modelId="{2A65B607-7DDD-4DEA-9063-FB537483249A}" type="sibTrans" cxnId="{8E7F1BA3-141C-4944-8D84-9D10A12CA883}">
      <dgm:prSet/>
      <dgm:spPr/>
      <dgm:t>
        <a:bodyPr/>
        <a:lstStyle/>
        <a:p>
          <a:endParaRPr lang="en-IE"/>
        </a:p>
      </dgm:t>
    </dgm:pt>
    <dgm:pt modelId="{DE993774-8218-4728-9DE5-523E594AD209}" type="pres">
      <dgm:prSet presAssocID="{FB99636A-B738-49AB-B3E1-9F0EE763A009}" presName="Name0" presStyleCnt="0">
        <dgm:presLayoutVars>
          <dgm:dir/>
          <dgm:animLvl val="lvl"/>
          <dgm:resizeHandles val="exact"/>
        </dgm:presLayoutVars>
      </dgm:prSet>
      <dgm:spPr/>
    </dgm:pt>
    <dgm:pt modelId="{2C47424E-98D9-4FDB-A28F-E41BE7F1C028}" type="pres">
      <dgm:prSet presAssocID="{24C90907-C00B-4E62-B044-495A0FC6F56A}" presName="composite" presStyleCnt="0"/>
      <dgm:spPr/>
    </dgm:pt>
    <dgm:pt modelId="{874899E1-B4AC-45BD-AA2B-C8407CF52FF8}" type="pres">
      <dgm:prSet presAssocID="{24C90907-C00B-4E62-B044-495A0FC6F56A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9E56CD98-6BEE-44D3-8975-A0CE5446F1FD}" type="pres">
      <dgm:prSet presAssocID="{24C90907-C00B-4E62-B044-495A0FC6F56A}" presName="desTx" presStyleLbl="alignAccFollowNode1" presStyleIdx="0" presStyleCnt="4">
        <dgm:presLayoutVars>
          <dgm:bulletEnabled val="1"/>
        </dgm:presLayoutVars>
      </dgm:prSet>
      <dgm:spPr/>
    </dgm:pt>
    <dgm:pt modelId="{256D77C8-B906-4428-9ABB-1AF64E9CA6B1}" type="pres">
      <dgm:prSet presAssocID="{2B4FE548-1691-4036-9001-A5E23F19D9D7}" presName="space" presStyleCnt="0"/>
      <dgm:spPr/>
    </dgm:pt>
    <dgm:pt modelId="{8479A699-DE04-4B1C-B17D-4A2BF4814909}" type="pres">
      <dgm:prSet presAssocID="{474B78EF-5ECB-4B30-9EA1-A0D06AC9907B}" presName="composite" presStyleCnt="0"/>
      <dgm:spPr/>
    </dgm:pt>
    <dgm:pt modelId="{C2F35BC9-19D6-44CE-8209-C37C5B228365}" type="pres">
      <dgm:prSet presAssocID="{474B78EF-5ECB-4B30-9EA1-A0D06AC9907B}" presName="parTx" presStyleLbl="alignNode1" presStyleIdx="1" presStyleCnt="4" custLinFactNeighborX="-748" custLinFactNeighborY="-9145">
        <dgm:presLayoutVars>
          <dgm:chMax val="0"/>
          <dgm:chPref val="0"/>
          <dgm:bulletEnabled val="1"/>
        </dgm:presLayoutVars>
      </dgm:prSet>
      <dgm:spPr/>
    </dgm:pt>
    <dgm:pt modelId="{D9F4F73B-88C2-42A6-958F-39C12DE34C2A}" type="pres">
      <dgm:prSet presAssocID="{474B78EF-5ECB-4B30-9EA1-A0D06AC9907B}" presName="desTx" presStyleLbl="alignAccFollowNode1" presStyleIdx="1" presStyleCnt="4">
        <dgm:presLayoutVars>
          <dgm:bulletEnabled val="1"/>
        </dgm:presLayoutVars>
      </dgm:prSet>
      <dgm:spPr/>
    </dgm:pt>
    <dgm:pt modelId="{15F34280-8897-4B44-9A79-1913B7A3C7E6}" type="pres">
      <dgm:prSet presAssocID="{E8583A01-245B-4403-897E-49C7B1735254}" presName="space" presStyleCnt="0"/>
      <dgm:spPr/>
    </dgm:pt>
    <dgm:pt modelId="{95EFEE4A-CF04-4D09-A943-1B30E665A051}" type="pres">
      <dgm:prSet presAssocID="{FD6731E4-5713-43C0-A483-5D36B5166C40}" presName="composite" presStyleCnt="0"/>
      <dgm:spPr/>
    </dgm:pt>
    <dgm:pt modelId="{1D901A1A-C37D-478C-9BDF-8415879EDA3A}" type="pres">
      <dgm:prSet presAssocID="{FD6731E4-5713-43C0-A483-5D36B5166C40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0AEF79DB-D21E-4A2E-9ECE-E06933D95E6A}" type="pres">
      <dgm:prSet presAssocID="{FD6731E4-5713-43C0-A483-5D36B5166C40}" presName="desTx" presStyleLbl="alignAccFollowNode1" presStyleIdx="2" presStyleCnt="4">
        <dgm:presLayoutVars>
          <dgm:bulletEnabled val="1"/>
        </dgm:presLayoutVars>
      </dgm:prSet>
      <dgm:spPr/>
    </dgm:pt>
    <dgm:pt modelId="{1D9DCD03-D384-48C6-B579-994B4393955E}" type="pres">
      <dgm:prSet presAssocID="{8BE214B6-2C54-418A-AE38-3D461D2C81D7}" presName="space" presStyleCnt="0"/>
      <dgm:spPr/>
    </dgm:pt>
    <dgm:pt modelId="{4A550463-81B2-4AF8-8529-027708E65018}" type="pres">
      <dgm:prSet presAssocID="{921CBF43-8C56-4233-82B8-29D498770DA0}" presName="composite" presStyleCnt="0"/>
      <dgm:spPr/>
    </dgm:pt>
    <dgm:pt modelId="{D38C274E-3804-4CBC-9705-684C8ACE9A6E}" type="pres">
      <dgm:prSet presAssocID="{921CBF43-8C56-4233-82B8-29D498770DA0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A8BAD1AE-11B9-4C8D-AA22-77002B46C1A0}" type="pres">
      <dgm:prSet presAssocID="{921CBF43-8C56-4233-82B8-29D498770DA0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85F3CD05-5E8F-462F-8CD7-BAC3907CC092}" type="presOf" srcId="{474B78EF-5ECB-4B30-9EA1-A0D06AC9907B}" destId="{C2F35BC9-19D6-44CE-8209-C37C5B228365}" srcOrd="0" destOrd="0" presId="urn:microsoft.com/office/officeart/2005/8/layout/hList1"/>
    <dgm:cxn modelId="{061E4711-D50F-44C4-8D67-6164727F3DE7}" type="presOf" srcId="{8CD4FFF6-B1F4-4C85-96E1-00E5A4E03C02}" destId="{9E56CD98-6BEE-44D3-8975-A0CE5446F1FD}" srcOrd="0" destOrd="0" presId="urn:microsoft.com/office/officeart/2005/8/layout/hList1"/>
    <dgm:cxn modelId="{118DC237-32CF-469B-9D64-B2B63D9E63D5}" type="presOf" srcId="{E1AB34A8-6316-4F4F-B16A-E12C2321F246}" destId="{0AEF79DB-D21E-4A2E-9ECE-E06933D95E6A}" srcOrd="0" destOrd="0" presId="urn:microsoft.com/office/officeart/2005/8/layout/hList1"/>
    <dgm:cxn modelId="{5E1BEF38-C300-4DE7-BCD2-E2675D95DF64}" type="presOf" srcId="{FB99636A-B738-49AB-B3E1-9F0EE763A009}" destId="{DE993774-8218-4728-9DE5-523E594AD209}" srcOrd="0" destOrd="0" presId="urn:microsoft.com/office/officeart/2005/8/layout/hList1"/>
    <dgm:cxn modelId="{3D47893E-8F4F-4AF1-8C25-40EB8D5331B1}" type="presOf" srcId="{8DB94B20-26A4-4574-8682-595D65D21660}" destId="{D9F4F73B-88C2-42A6-958F-39C12DE34C2A}" srcOrd="0" destOrd="0" presId="urn:microsoft.com/office/officeart/2005/8/layout/hList1"/>
    <dgm:cxn modelId="{F0914167-B3AC-42FB-AB4F-E4C05C40B410}" srcId="{474B78EF-5ECB-4B30-9EA1-A0D06AC9907B}" destId="{8DB94B20-26A4-4574-8682-595D65D21660}" srcOrd="0" destOrd="0" parTransId="{FAFFDDD7-65C4-42E9-B116-CC029B974AEC}" sibTransId="{27B45F12-AA70-4C43-A65E-90B56B1D69F2}"/>
    <dgm:cxn modelId="{19F26C77-0B1F-4345-8176-0CF2EC9F2F34}" srcId="{FD6731E4-5713-43C0-A483-5D36B5166C40}" destId="{E1AB34A8-6316-4F4F-B16A-E12C2321F246}" srcOrd="0" destOrd="0" parTransId="{8514E27F-479B-413A-BD4D-84F7E1AE972B}" sibTransId="{3542FA8E-8B57-443A-B32C-131FC6C28A94}"/>
    <dgm:cxn modelId="{525B7991-E9D8-4074-9F7B-ACBD9F19DB1E}" type="presOf" srcId="{921CBF43-8C56-4233-82B8-29D498770DA0}" destId="{D38C274E-3804-4CBC-9705-684C8ACE9A6E}" srcOrd="0" destOrd="0" presId="urn:microsoft.com/office/officeart/2005/8/layout/hList1"/>
    <dgm:cxn modelId="{8E7F1BA3-141C-4944-8D84-9D10A12CA883}" srcId="{921CBF43-8C56-4233-82B8-29D498770DA0}" destId="{3E770687-4C0C-4C78-8190-75E87F6432B4}" srcOrd="0" destOrd="0" parTransId="{1A072CA8-7141-467D-AE24-CCD37B22346A}" sibTransId="{2A65B607-7DDD-4DEA-9063-FB537483249A}"/>
    <dgm:cxn modelId="{14273EBA-8244-458E-B8BD-AE28D212A4B7}" type="presOf" srcId="{3E770687-4C0C-4C78-8190-75E87F6432B4}" destId="{A8BAD1AE-11B9-4C8D-AA22-77002B46C1A0}" srcOrd="0" destOrd="0" presId="urn:microsoft.com/office/officeart/2005/8/layout/hList1"/>
    <dgm:cxn modelId="{1181BAC2-BCC9-4CAC-B3DB-C6CCEB6A1B67}" type="presOf" srcId="{24C90907-C00B-4E62-B044-495A0FC6F56A}" destId="{874899E1-B4AC-45BD-AA2B-C8407CF52FF8}" srcOrd="0" destOrd="0" presId="urn:microsoft.com/office/officeart/2005/8/layout/hList1"/>
    <dgm:cxn modelId="{5C3A3DCA-DD5D-409A-A924-13EED7428973}" srcId="{FB99636A-B738-49AB-B3E1-9F0EE763A009}" destId="{921CBF43-8C56-4233-82B8-29D498770DA0}" srcOrd="3" destOrd="0" parTransId="{0BB1BC9D-3762-473F-9714-4B7D282A6779}" sibTransId="{51940FCB-7372-4B81-A320-F58130B506CC}"/>
    <dgm:cxn modelId="{E679A3EC-ACAA-49C4-A651-49293F72BA08}" srcId="{FB99636A-B738-49AB-B3E1-9F0EE763A009}" destId="{474B78EF-5ECB-4B30-9EA1-A0D06AC9907B}" srcOrd="1" destOrd="0" parTransId="{6D00037C-8628-4D86-9738-E324338D090B}" sibTransId="{E8583A01-245B-4403-897E-49C7B1735254}"/>
    <dgm:cxn modelId="{27B367F1-E0A4-41ED-B81F-6E8D24E694B4}" srcId="{24C90907-C00B-4E62-B044-495A0FC6F56A}" destId="{8CD4FFF6-B1F4-4C85-96E1-00E5A4E03C02}" srcOrd="0" destOrd="0" parTransId="{3F9EB193-85A7-4D9F-B7F9-F950BABCE397}" sibTransId="{D6C7FF2E-F03B-48FC-846F-758FCB286584}"/>
    <dgm:cxn modelId="{F93110F2-03BA-47B4-A89E-BC51ACECE761}" srcId="{FB99636A-B738-49AB-B3E1-9F0EE763A009}" destId="{FD6731E4-5713-43C0-A483-5D36B5166C40}" srcOrd="2" destOrd="0" parTransId="{2507FC72-AF19-4905-8E24-802F9E099DEE}" sibTransId="{8BE214B6-2C54-418A-AE38-3D461D2C81D7}"/>
    <dgm:cxn modelId="{1BD618F9-C3C9-4FBB-B680-ADCE7D5C8998}" srcId="{FB99636A-B738-49AB-B3E1-9F0EE763A009}" destId="{24C90907-C00B-4E62-B044-495A0FC6F56A}" srcOrd="0" destOrd="0" parTransId="{411C725B-8478-4A9E-B7EC-59263705561C}" sibTransId="{2B4FE548-1691-4036-9001-A5E23F19D9D7}"/>
    <dgm:cxn modelId="{7B1B4EFB-D0D1-4ED3-A76E-DC137F5DBD75}" type="presOf" srcId="{FD6731E4-5713-43C0-A483-5D36B5166C40}" destId="{1D901A1A-C37D-478C-9BDF-8415879EDA3A}" srcOrd="0" destOrd="0" presId="urn:microsoft.com/office/officeart/2005/8/layout/hList1"/>
    <dgm:cxn modelId="{71197062-6F5B-4195-81FE-B4F1C37329CE}" type="presParOf" srcId="{DE993774-8218-4728-9DE5-523E594AD209}" destId="{2C47424E-98D9-4FDB-A28F-E41BE7F1C028}" srcOrd="0" destOrd="0" presId="urn:microsoft.com/office/officeart/2005/8/layout/hList1"/>
    <dgm:cxn modelId="{1C8D4566-CF1F-4192-9EC1-C576841E19E3}" type="presParOf" srcId="{2C47424E-98D9-4FDB-A28F-E41BE7F1C028}" destId="{874899E1-B4AC-45BD-AA2B-C8407CF52FF8}" srcOrd="0" destOrd="0" presId="urn:microsoft.com/office/officeart/2005/8/layout/hList1"/>
    <dgm:cxn modelId="{6E3F1FF6-5918-46D5-AA40-FE4CF4A93209}" type="presParOf" srcId="{2C47424E-98D9-4FDB-A28F-E41BE7F1C028}" destId="{9E56CD98-6BEE-44D3-8975-A0CE5446F1FD}" srcOrd="1" destOrd="0" presId="urn:microsoft.com/office/officeart/2005/8/layout/hList1"/>
    <dgm:cxn modelId="{6E90241C-63B3-42FC-BC49-BC9107D4E565}" type="presParOf" srcId="{DE993774-8218-4728-9DE5-523E594AD209}" destId="{256D77C8-B906-4428-9ABB-1AF64E9CA6B1}" srcOrd="1" destOrd="0" presId="urn:microsoft.com/office/officeart/2005/8/layout/hList1"/>
    <dgm:cxn modelId="{44B69BD2-1BA8-4C90-B7E8-C2BE32F2C4AD}" type="presParOf" srcId="{DE993774-8218-4728-9DE5-523E594AD209}" destId="{8479A699-DE04-4B1C-B17D-4A2BF4814909}" srcOrd="2" destOrd="0" presId="urn:microsoft.com/office/officeart/2005/8/layout/hList1"/>
    <dgm:cxn modelId="{714FB46C-4011-4028-8728-764CED98F6DF}" type="presParOf" srcId="{8479A699-DE04-4B1C-B17D-4A2BF4814909}" destId="{C2F35BC9-19D6-44CE-8209-C37C5B228365}" srcOrd="0" destOrd="0" presId="urn:microsoft.com/office/officeart/2005/8/layout/hList1"/>
    <dgm:cxn modelId="{8721411C-8603-4A49-9850-5EBEF5E22F84}" type="presParOf" srcId="{8479A699-DE04-4B1C-B17D-4A2BF4814909}" destId="{D9F4F73B-88C2-42A6-958F-39C12DE34C2A}" srcOrd="1" destOrd="0" presId="urn:microsoft.com/office/officeart/2005/8/layout/hList1"/>
    <dgm:cxn modelId="{2ADC333C-31F3-4E88-8F11-90F1688B85A7}" type="presParOf" srcId="{DE993774-8218-4728-9DE5-523E594AD209}" destId="{15F34280-8897-4B44-9A79-1913B7A3C7E6}" srcOrd="3" destOrd="0" presId="urn:microsoft.com/office/officeart/2005/8/layout/hList1"/>
    <dgm:cxn modelId="{9636F96E-CC54-44AF-86C0-234463462D1C}" type="presParOf" srcId="{DE993774-8218-4728-9DE5-523E594AD209}" destId="{95EFEE4A-CF04-4D09-A943-1B30E665A051}" srcOrd="4" destOrd="0" presId="urn:microsoft.com/office/officeart/2005/8/layout/hList1"/>
    <dgm:cxn modelId="{433A1AD2-3105-45EF-8CF9-A26F31F8AB1E}" type="presParOf" srcId="{95EFEE4A-CF04-4D09-A943-1B30E665A051}" destId="{1D901A1A-C37D-478C-9BDF-8415879EDA3A}" srcOrd="0" destOrd="0" presId="urn:microsoft.com/office/officeart/2005/8/layout/hList1"/>
    <dgm:cxn modelId="{0E781EC8-135C-4360-9A88-2D30101BCAB5}" type="presParOf" srcId="{95EFEE4A-CF04-4D09-A943-1B30E665A051}" destId="{0AEF79DB-D21E-4A2E-9ECE-E06933D95E6A}" srcOrd="1" destOrd="0" presId="urn:microsoft.com/office/officeart/2005/8/layout/hList1"/>
    <dgm:cxn modelId="{6CA09E66-F273-4504-9117-F4A229B5D295}" type="presParOf" srcId="{DE993774-8218-4728-9DE5-523E594AD209}" destId="{1D9DCD03-D384-48C6-B579-994B4393955E}" srcOrd="5" destOrd="0" presId="urn:microsoft.com/office/officeart/2005/8/layout/hList1"/>
    <dgm:cxn modelId="{140205FF-FF16-4D94-92DB-C3BC71297DB5}" type="presParOf" srcId="{DE993774-8218-4728-9DE5-523E594AD209}" destId="{4A550463-81B2-4AF8-8529-027708E65018}" srcOrd="6" destOrd="0" presId="urn:microsoft.com/office/officeart/2005/8/layout/hList1"/>
    <dgm:cxn modelId="{6A933A2F-2515-474A-BA07-C1C0AA17901C}" type="presParOf" srcId="{4A550463-81B2-4AF8-8529-027708E65018}" destId="{D38C274E-3804-4CBC-9705-684C8ACE9A6E}" srcOrd="0" destOrd="0" presId="urn:microsoft.com/office/officeart/2005/8/layout/hList1"/>
    <dgm:cxn modelId="{293E0CAA-EE6A-4E06-BEB9-4F0DD19DB205}" type="presParOf" srcId="{4A550463-81B2-4AF8-8529-027708E65018}" destId="{A8BAD1AE-11B9-4C8D-AA22-77002B46C1A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5EC72FB-06B0-4AAF-B6D1-B333A35521D2}" type="doc">
      <dgm:prSet loTypeId="urn:microsoft.com/office/officeart/2005/8/layout/target3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IE"/>
        </a:p>
      </dgm:t>
    </dgm:pt>
    <dgm:pt modelId="{4176BA05-B500-4881-AC5E-0D50F39F9263}">
      <dgm:prSet phldrT="[Text]"/>
      <dgm:spPr/>
      <dgm:t>
        <a:bodyPr/>
        <a:lstStyle/>
        <a:p>
          <a:r>
            <a:rPr lang="en-US" dirty="0"/>
            <a:t>DIV YIELD: 6,0%</a:t>
          </a:r>
          <a:endParaRPr lang="en-IE" dirty="0"/>
        </a:p>
      </dgm:t>
    </dgm:pt>
    <dgm:pt modelId="{A3560636-44BB-4793-A741-0983B46F4F0F}" type="parTrans" cxnId="{C298FC10-2A7A-4096-82F7-A637C656554F}">
      <dgm:prSet/>
      <dgm:spPr/>
      <dgm:t>
        <a:bodyPr/>
        <a:lstStyle/>
        <a:p>
          <a:endParaRPr lang="en-IE"/>
        </a:p>
      </dgm:t>
    </dgm:pt>
    <dgm:pt modelId="{E3A2D267-9433-4456-9FF6-B29D22023CC8}" type="sibTrans" cxnId="{C298FC10-2A7A-4096-82F7-A637C656554F}">
      <dgm:prSet/>
      <dgm:spPr/>
      <dgm:t>
        <a:bodyPr/>
        <a:lstStyle/>
        <a:p>
          <a:endParaRPr lang="en-IE"/>
        </a:p>
      </dgm:t>
    </dgm:pt>
    <dgm:pt modelId="{845C39BA-3445-43DE-8C8D-FA7149E00AD6}">
      <dgm:prSet phldrT="[Text]"/>
      <dgm:spPr/>
      <dgm:t>
        <a:bodyPr/>
        <a:lstStyle/>
        <a:p>
          <a:r>
            <a:rPr lang="el-GR" dirty="0"/>
            <a:t>ΚΩΔ</a:t>
          </a:r>
          <a:r>
            <a:rPr lang="en-US" dirty="0"/>
            <a:t>: ATL</a:t>
          </a:r>
          <a:endParaRPr lang="en-IE" dirty="0"/>
        </a:p>
      </dgm:t>
    </dgm:pt>
    <dgm:pt modelId="{C6893908-A358-4F52-BA41-47C723A7ACC3}" type="parTrans" cxnId="{AE599667-18FE-4CBE-9956-E73126337DDD}">
      <dgm:prSet/>
      <dgm:spPr/>
      <dgm:t>
        <a:bodyPr/>
        <a:lstStyle/>
        <a:p>
          <a:endParaRPr lang="en-IE"/>
        </a:p>
      </dgm:t>
    </dgm:pt>
    <dgm:pt modelId="{663E0EC6-7362-40EE-8C54-C57648471046}" type="sibTrans" cxnId="{AE599667-18FE-4CBE-9956-E73126337DDD}">
      <dgm:prSet/>
      <dgm:spPr/>
      <dgm:t>
        <a:bodyPr/>
        <a:lstStyle/>
        <a:p>
          <a:endParaRPr lang="en-IE"/>
        </a:p>
      </dgm:t>
    </dgm:pt>
    <dgm:pt modelId="{97AD0AD2-E1F6-4715-89D3-EF3B9CE7A8D6}">
      <dgm:prSet phldrT="[Text]"/>
      <dgm:spPr/>
      <dgm:t>
        <a:bodyPr/>
        <a:lstStyle/>
        <a:p>
          <a:r>
            <a:rPr lang="el-GR" dirty="0"/>
            <a:t>ΑΓΟΡΑ</a:t>
          </a:r>
          <a:r>
            <a:rPr lang="en-US" dirty="0"/>
            <a:t>: </a:t>
          </a:r>
          <a:r>
            <a:rPr lang="el-GR" dirty="0"/>
            <a:t>ΕΝΑΛΛΑΚΤΙΚΗ</a:t>
          </a:r>
          <a:endParaRPr lang="en-IE" dirty="0"/>
        </a:p>
      </dgm:t>
    </dgm:pt>
    <dgm:pt modelId="{18734ECD-55D0-4672-9197-F96C12748933}" type="parTrans" cxnId="{5D7011F8-A14E-4226-B3A6-BE90D3F9F7DF}">
      <dgm:prSet/>
      <dgm:spPr/>
      <dgm:t>
        <a:bodyPr/>
        <a:lstStyle/>
        <a:p>
          <a:endParaRPr lang="en-IE"/>
        </a:p>
      </dgm:t>
    </dgm:pt>
    <dgm:pt modelId="{43FAF9AE-452E-4257-9D44-D04E89A8A92D}" type="sibTrans" cxnId="{5D7011F8-A14E-4226-B3A6-BE90D3F9F7DF}">
      <dgm:prSet/>
      <dgm:spPr/>
      <dgm:t>
        <a:bodyPr/>
        <a:lstStyle/>
        <a:p>
          <a:endParaRPr lang="en-IE"/>
        </a:p>
      </dgm:t>
    </dgm:pt>
    <dgm:pt modelId="{995F9DCE-6264-4354-934F-78759335B2E6}">
      <dgm:prSet phldrT="[Text]"/>
      <dgm:spPr/>
      <dgm:t>
        <a:bodyPr/>
        <a:lstStyle/>
        <a:p>
          <a:r>
            <a:rPr lang="en-US" dirty="0"/>
            <a:t>P/E : 6,9</a:t>
          </a:r>
          <a:endParaRPr lang="en-IE" dirty="0"/>
        </a:p>
      </dgm:t>
    </dgm:pt>
    <dgm:pt modelId="{679E4A79-D429-46B4-92CE-8D8D17092CC2}" type="parTrans" cxnId="{0D91F484-0809-4473-A5BF-01113CA4696C}">
      <dgm:prSet/>
      <dgm:spPr/>
      <dgm:t>
        <a:bodyPr/>
        <a:lstStyle/>
        <a:p>
          <a:endParaRPr lang="en-IE"/>
        </a:p>
      </dgm:t>
    </dgm:pt>
    <dgm:pt modelId="{EAEF8058-5062-46D7-9F0D-0BF3477AE6D0}" type="sibTrans" cxnId="{0D91F484-0809-4473-A5BF-01113CA4696C}">
      <dgm:prSet/>
      <dgm:spPr/>
      <dgm:t>
        <a:bodyPr/>
        <a:lstStyle/>
        <a:p>
          <a:endParaRPr lang="en-IE"/>
        </a:p>
      </dgm:t>
    </dgm:pt>
    <dgm:pt modelId="{70CB00CD-6ECE-4FA7-887E-AFB05A20FE46}">
      <dgm:prSet phldrT="[Text]"/>
      <dgm:spPr/>
      <dgm:t>
        <a:bodyPr/>
        <a:lstStyle/>
        <a:p>
          <a:r>
            <a:rPr lang="el-GR" dirty="0"/>
            <a:t>Αρ. μετοχών</a:t>
          </a:r>
          <a:r>
            <a:rPr lang="en-US" dirty="0"/>
            <a:t> 3</a:t>
          </a:r>
          <a:r>
            <a:rPr lang="el-GR" dirty="0"/>
            <a:t>8</a:t>
          </a:r>
          <a:r>
            <a:rPr lang="en-US" dirty="0"/>
            <a:t>,</a:t>
          </a:r>
          <a:r>
            <a:rPr lang="el-GR" dirty="0"/>
            <a:t>94</a:t>
          </a:r>
          <a:r>
            <a:rPr lang="en-US" dirty="0"/>
            <a:t> </a:t>
          </a:r>
          <a:r>
            <a:rPr lang="el-GR" dirty="0"/>
            <a:t>εκ.</a:t>
          </a:r>
          <a:endParaRPr lang="en-IE" dirty="0"/>
        </a:p>
      </dgm:t>
    </dgm:pt>
    <dgm:pt modelId="{BCEF61CF-257F-4F74-8BFC-30FE7EC1327C}" type="parTrans" cxnId="{ED07DE4D-6330-4A92-8995-2E84F146E7AA}">
      <dgm:prSet/>
      <dgm:spPr/>
      <dgm:t>
        <a:bodyPr/>
        <a:lstStyle/>
        <a:p>
          <a:endParaRPr lang="en-IE"/>
        </a:p>
      </dgm:t>
    </dgm:pt>
    <dgm:pt modelId="{113F8F04-EC6E-4D28-8D07-423B6C8596BC}" type="sibTrans" cxnId="{ED07DE4D-6330-4A92-8995-2E84F146E7AA}">
      <dgm:prSet/>
      <dgm:spPr/>
      <dgm:t>
        <a:bodyPr/>
        <a:lstStyle/>
        <a:p>
          <a:endParaRPr lang="en-IE"/>
        </a:p>
      </dgm:t>
    </dgm:pt>
    <dgm:pt modelId="{BC8DF107-B81A-4A3C-B8A6-F216BC43D365}">
      <dgm:prSet phldrT="[Text]"/>
      <dgm:spPr/>
      <dgm:t>
        <a:bodyPr/>
        <a:lstStyle/>
        <a:p>
          <a:r>
            <a:rPr lang="en-US" dirty="0"/>
            <a:t>Market Value: €</a:t>
          </a:r>
          <a:r>
            <a:rPr lang="el-GR" dirty="0"/>
            <a:t>9</a:t>
          </a:r>
          <a:r>
            <a:rPr lang="en-GB" dirty="0"/>
            <a:t>3</a:t>
          </a:r>
          <a:r>
            <a:rPr lang="el-GR" dirty="0"/>
            <a:t>,</a:t>
          </a:r>
          <a:r>
            <a:rPr lang="en-GB" dirty="0"/>
            <a:t>5</a:t>
          </a:r>
          <a:r>
            <a:rPr lang="en-US" dirty="0"/>
            <a:t> </a:t>
          </a:r>
          <a:r>
            <a:rPr lang="el-GR" dirty="0"/>
            <a:t>εκ.</a:t>
          </a:r>
          <a:endParaRPr lang="en-IE" dirty="0"/>
        </a:p>
      </dgm:t>
    </dgm:pt>
    <dgm:pt modelId="{1416EF21-86FE-4208-B43E-620AAD62ECAF}" type="parTrans" cxnId="{2ABA0DAA-D841-4577-8B0D-07667A196589}">
      <dgm:prSet/>
      <dgm:spPr/>
      <dgm:t>
        <a:bodyPr/>
        <a:lstStyle/>
        <a:p>
          <a:endParaRPr lang="en-IE"/>
        </a:p>
      </dgm:t>
    </dgm:pt>
    <dgm:pt modelId="{BFC3F8A6-4687-4958-A3BC-A295D0A2B23D}" type="sibTrans" cxnId="{2ABA0DAA-D841-4577-8B0D-07667A196589}">
      <dgm:prSet/>
      <dgm:spPr/>
      <dgm:t>
        <a:bodyPr/>
        <a:lstStyle/>
        <a:p>
          <a:endParaRPr lang="en-IE"/>
        </a:p>
      </dgm:t>
    </dgm:pt>
    <dgm:pt modelId="{01E354B0-CA88-4BBE-913D-A04DD7C88680}">
      <dgm:prSet phldrT="[Text]"/>
      <dgm:spPr/>
      <dgm:t>
        <a:bodyPr/>
        <a:lstStyle/>
        <a:p>
          <a:r>
            <a:rPr lang="en-US" dirty="0"/>
            <a:t>P/BV : 1,20</a:t>
          </a:r>
          <a:endParaRPr lang="en-IE" dirty="0"/>
        </a:p>
      </dgm:t>
    </dgm:pt>
    <dgm:pt modelId="{5C21C725-093D-4697-A91F-974986812AC8}" type="parTrans" cxnId="{3985AA64-D945-4413-B3D4-FBF5AB22E6B2}">
      <dgm:prSet/>
      <dgm:spPr/>
      <dgm:t>
        <a:bodyPr/>
        <a:lstStyle/>
        <a:p>
          <a:endParaRPr lang="en-IE"/>
        </a:p>
      </dgm:t>
    </dgm:pt>
    <dgm:pt modelId="{721A7F2D-5ABA-4B01-BB03-4B3FC92E88E3}" type="sibTrans" cxnId="{3985AA64-D945-4413-B3D4-FBF5AB22E6B2}">
      <dgm:prSet/>
      <dgm:spPr/>
      <dgm:t>
        <a:bodyPr/>
        <a:lstStyle/>
        <a:p>
          <a:endParaRPr lang="en-IE"/>
        </a:p>
      </dgm:t>
    </dgm:pt>
    <dgm:pt modelId="{EFFCF96E-FD64-49FB-B99C-A5F9A89C59E0}">
      <dgm:prSet phldrT="[Text]"/>
      <dgm:spPr/>
      <dgm:t>
        <a:bodyPr/>
        <a:lstStyle/>
        <a:p>
          <a:r>
            <a:rPr lang="el-GR" dirty="0"/>
            <a:t>Τιμή μετοχής</a:t>
          </a:r>
          <a:r>
            <a:rPr lang="en-US" dirty="0"/>
            <a:t>: €</a:t>
          </a:r>
          <a:r>
            <a:rPr lang="el-GR" dirty="0"/>
            <a:t>2</a:t>
          </a:r>
          <a:r>
            <a:rPr lang="en-US" dirty="0"/>
            <a:t>,</a:t>
          </a:r>
          <a:r>
            <a:rPr lang="el-GR" dirty="0"/>
            <a:t>4</a:t>
          </a:r>
          <a:r>
            <a:rPr lang="en-US" dirty="0"/>
            <a:t>0</a:t>
          </a:r>
          <a:endParaRPr lang="en-IE" dirty="0"/>
        </a:p>
      </dgm:t>
    </dgm:pt>
    <dgm:pt modelId="{4D3C1846-E83C-4F10-8B09-6ED72C3478DD}" type="parTrans" cxnId="{A6374EAE-4F7F-4289-BBD9-4CADB568CB11}">
      <dgm:prSet/>
      <dgm:spPr/>
      <dgm:t>
        <a:bodyPr/>
        <a:lstStyle/>
        <a:p>
          <a:endParaRPr lang="en-IE"/>
        </a:p>
      </dgm:t>
    </dgm:pt>
    <dgm:pt modelId="{8F6989F9-DD8F-4DEF-80EE-702D445BCD1D}" type="sibTrans" cxnId="{A6374EAE-4F7F-4289-BBD9-4CADB568CB11}">
      <dgm:prSet/>
      <dgm:spPr/>
      <dgm:t>
        <a:bodyPr/>
        <a:lstStyle/>
        <a:p>
          <a:endParaRPr lang="en-IE"/>
        </a:p>
      </dgm:t>
    </dgm:pt>
    <dgm:pt modelId="{1C80B2D1-D6BD-454F-ABE0-B068BC4EE8D5}">
      <dgm:prSet phldrT="[Text]"/>
      <dgm:spPr/>
      <dgm:t>
        <a:bodyPr/>
        <a:lstStyle/>
        <a:p>
          <a:r>
            <a:rPr lang="el-GR" dirty="0"/>
            <a:t>Τιμή εισαγωγής</a:t>
          </a:r>
          <a:r>
            <a:rPr lang="en-US" dirty="0"/>
            <a:t>: €0,77</a:t>
          </a:r>
          <a:endParaRPr lang="en-IE" dirty="0"/>
        </a:p>
      </dgm:t>
    </dgm:pt>
    <dgm:pt modelId="{1D725CF3-B053-41F9-9C15-87F194424C3D}" type="parTrans" cxnId="{5D60C486-ACC4-48AE-B474-3F4663B20DC8}">
      <dgm:prSet/>
      <dgm:spPr/>
      <dgm:t>
        <a:bodyPr/>
        <a:lstStyle/>
        <a:p>
          <a:endParaRPr lang="en-IE"/>
        </a:p>
      </dgm:t>
    </dgm:pt>
    <dgm:pt modelId="{FF38A39A-8115-458C-A1E3-741133DD56D9}" type="sibTrans" cxnId="{5D60C486-ACC4-48AE-B474-3F4663B20DC8}">
      <dgm:prSet/>
      <dgm:spPr/>
      <dgm:t>
        <a:bodyPr/>
        <a:lstStyle/>
        <a:p>
          <a:endParaRPr lang="en-IE"/>
        </a:p>
      </dgm:t>
    </dgm:pt>
    <dgm:pt modelId="{DED9155F-EFA1-4ECA-8C43-57DAA6356514}" type="pres">
      <dgm:prSet presAssocID="{A5EC72FB-06B0-4AAF-B6D1-B333A35521D2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2ABE0AE9-C2C7-47CC-8B15-C239C2EAADA8}" type="pres">
      <dgm:prSet presAssocID="{4176BA05-B500-4881-AC5E-0D50F39F9263}" presName="circle1" presStyleLbl="node1" presStyleIdx="0" presStyleCnt="3"/>
      <dgm:spPr/>
    </dgm:pt>
    <dgm:pt modelId="{37CD0488-90FF-4095-813E-F37C46D51715}" type="pres">
      <dgm:prSet presAssocID="{4176BA05-B500-4881-AC5E-0D50F39F9263}" presName="space" presStyleCnt="0"/>
      <dgm:spPr/>
    </dgm:pt>
    <dgm:pt modelId="{8008B54D-6B17-4E25-90A4-304159AAC531}" type="pres">
      <dgm:prSet presAssocID="{4176BA05-B500-4881-AC5E-0D50F39F9263}" presName="rect1" presStyleLbl="alignAcc1" presStyleIdx="0" presStyleCnt="3" custScaleX="101510" custLinFactNeighborX="-755" custLinFactNeighborY="-90252"/>
      <dgm:spPr/>
    </dgm:pt>
    <dgm:pt modelId="{8833D426-415D-4887-B9C0-0DD65CF2F5FA}" type="pres">
      <dgm:prSet presAssocID="{995F9DCE-6264-4354-934F-78759335B2E6}" presName="vertSpace2" presStyleLbl="node1" presStyleIdx="0" presStyleCnt="3"/>
      <dgm:spPr/>
    </dgm:pt>
    <dgm:pt modelId="{5963E64D-EF8F-4176-8C44-1FDB9F667DDB}" type="pres">
      <dgm:prSet presAssocID="{995F9DCE-6264-4354-934F-78759335B2E6}" presName="circle2" presStyleLbl="node1" presStyleIdx="1" presStyleCnt="3"/>
      <dgm:spPr/>
    </dgm:pt>
    <dgm:pt modelId="{F9B76DB3-1C6C-4D4F-B9E9-5204993FC65E}" type="pres">
      <dgm:prSet presAssocID="{995F9DCE-6264-4354-934F-78759335B2E6}" presName="rect2" presStyleLbl="alignAcc1" presStyleIdx="1" presStyleCnt="3" custLinFactNeighborX="-755" custLinFactNeighborY="1575"/>
      <dgm:spPr/>
    </dgm:pt>
    <dgm:pt modelId="{E530436B-9CEA-41AF-98C4-7849F99AE5BC}" type="pres">
      <dgm:prSet presAssocID="{01E354B0-CA88-4BBE-913D-A04DD7C88680}" presName="vertSpace3" presStyleLbl="node1" presStyleIdx="1" presStyleCnt="3"/>
      <dgm:spPr/>
    </dgm:pt>
    <dgm:pt modelId="{11788D0C-21F8-4797-8297-A9C4840CF039}" type="pres">
      <dgm:prSet presAssocID="{01E354B0-CA88-4BBE-913D-A04DD7C88680}" presName="circle3" presStyleLbl="node1" presStyleIdx="2" presStyleCnt="3"/>
      <dgm:spPr/>
    </dgm:pt>
    <dgm:pt modelId="{82B0C4EA-2578-435A-8B0F-4681257A019E}" type="pres">
      <dgm:prSet presAssocID="{01E354B0-CA88-4BBE-913D-A04DD7C88680}" presName="rect3" presStyleLbl="alignAcc1" presStyleIdx="2" presStyleCnt="3" custLinFactNeighborX="-755" custLinFactNeighborY="6827"/>
      <dgm:spPr/>
    </dgm:pt>
    <dgm:pt modelId="{CA043DC0-7DC1-4A3C-A3B4-1B47823D8478}" type="pres">
      <dgm:prSet presAssocID="{4176BA05-B500-4881-AC5E-0D50F39F9263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4BA71773-A2EC-4052-BA4D-BA8C4F7FF16D}" type="pres">
      <dgm:prSet presAssocID="{4176BA05-B500-4881-AC5E-0D50F39F9263}" presName="rect1ChTx" presStyleLbl="alignAcc1" presStyleIdx="2" presStyleCnt="3">
        <dgm:presLayoutVars>
          <dgm:bulletEnabled val="1"/>
        </dgm:presLayoutVars>
      </dgm:prSet>
      <dgm:spPr/>
    </dgm:pt>
    <dgm:pt modelId="{C2405595-D778-4F47-A6D6-5FD54FF4B674}" type="pres">
      <dgm:prSet presAssocID="{995F9DCE-6264-4354-934F-78759335B2E6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807A45A1-A795-408A-8501-4E3E7773A944}" type="pres">
      <dgm:prSet presAssocID="{995F9DCE-6264-4354-934F-78759335B2E6}" presName="rect2ChTx" presStyleLbl="alignAcc1" presStyleIdx="2" presStyleCnt="3">
        <dgm:presLayoutVars>
          <dgm:bulletEnabled val="1"/>
        </dgm:presLayoutVars>
      </dgm:prSet>
      <dgm:spPr/>
    </dgm:pt>
    <dgm:pt modelId="{05AD0287-F572-48E0-BB53-AE30C034DB2C}" type="pres">
      <dgm:prSet presAssocID="{01E354B0-CA88-4BBE-913D-A04DD7C88680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02272678-62B8-4534-B237-00A886A3297A}" type="pres">
      <dgm:prSet presAssocID="{01E354B0-CA88-4BBE-913D-A04DD7C88680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C298FC10-2A7A-4096-82F7-A637C656554F}" srcId="{A5EC72FB-06B0-4AAF-B6D1-B333A35521D2}" destId="{4176BA05-B500-4881-AC5E-0D50F39F9263}" srcOrd="0" destOrd="0" parTransId="{A3560636-44BB-4793-A741-0983B46F4F0F}" sibTransId="{E3A2D267-9433-4456-9FF6-B29D22023CC8}"/>
    <dgm:cxn modelId="{2274B328-A206-4839-B9C5-2A309968AEBA}" type="presOf" srcId="{845C39BA-3445-43DE-8C8D-FA7149E00AD6}" destId="{4BA71773-A2EC-4052-BA4D-BA8C4F7FF16D}" srcOrd="0" destOrd="0" presId="urn:microsoft.com/office/officeart/2005/8/layout/target3"/>
    <dgm:cxn modelId="{C805D130-6231-4BD4-A103-62D37A66809A}" type="presOf" srcId="{97AD0AD2-E1F6-4715-89D3-EF3B9CE7A8D6}" destId="{4BA71773-A2EC-4052-BA4D-BA8C4F7FF16D}" srcOrd="0" destOrd="1" presId="urn:microsoft.com/office/officeart/2005/8/layout/target3"/>
    <dgm:cxn modelId="{88EFC93E-C3B3-4052-9249-3DFD22714F54}" type="presOf" srcId="{EFFCF96E-FD64-49FB-B99C-A5F9A89C59E0}" destId="{02272678-62B8-4534-B237-00A886A3297A}" srcOrd="0" destOrd="0" presId="urn:microsoft.com/office/officeart/2005/8/layout/target3"/>
    <dgm:cxn modelId="{5A64A45F-8D7F-4F3E-A238-A85ACB82BF89}" type="presOf" srcId="{995F9DCE-6264-4354-934F-78759335B2E6}" destId="{F9B76DB3-1C6C-4D4F-B9E9-5204993FC65E}" srcOrd="0" destOrd="0" presId="urn:microsoft.com/office/officeart/2005/8/layout/target3"/>
    <dgm:cxn modelId="{635E4C61-B8E4-4424-99E1-4A111EB45180}" type="presOf" srcId="{BC8DF107-B81A-4A3C-B8A6-F216BC43D365}" destId="{807A45A1-A795-408A-8501-4E3E7773A944}" srcOrd="0" destOrd="1" presId="urn:microsoft.com/office/officeart/2005/8/layout/target3"/>
    <dgm:cxn modelId="{3985AA64-D945-4413-B3D4-FBF5AB22E6B2}" srcId="{A5EC72FB-06B0-4AAF-B6D1-B333A35521D2}" destId="{01E354B0-CA88-4BBE-913D-A04DD7C88680}" srcOrd="2" destOrd="0" parTransId="{5C21C725-093D-4697-A91F-974986812AC8}" sibTransId="{721A7F2D-5ABA-4B01-BB03-4B3FC92E88E3}"/>
    <dgm:cxn modelId="{5CD40067-3C1E-435C-9FF1-E4DD4B8F7E4A}" type="presOf" srcId="{01E354B0-CA88-4BBE-913D-A04DD7C88680}" destId="{05AD0287-F572-48E0-BB53-AE30C034DB2C}" srcOrd="1" destOrd="0" presId="urn:microsoft.com/office/officeart/2005/8/layout/target3"/>
    <dgm:cxn modelId="{AE599667-18FE-4CBE-9956-E73126337DDD}" srcId="{4176BA05-B500-4881-AC5E-0D50F39F9263}" destId="{845C39BA-3445-43DE-8C8D-FA7149E00AD6}" srcOrd="0" destOrd="0" parTransId="{C6893908-A358-4F52-BA41-47C723A7ACC3}" sibTransId="{663E0EC6-7362-40EE-8C54-C57648471046}"/>
    <dgm:cxn modelId="{ED07DE4D-6330-4A92-8995-2E84F146E7AA}" srcId="{995F9DCE-6264-4354-934F-78759335B2E6}" destId="{70CB00CD-6ECE-4FA7-887E-AFB05A20FE46}" srcOrd="0" destOrd="0" parTransId="{BCEF61CF-257F-4F74-8BFC-30FE7EC1327C}" sibTransId="{113F8F04-EC6E-4D28-8D07-423B6C8596BC}"/>
    <dgm:cxn modelId="{5F869453-8944-4214-BB85-7B290D65DD8F}" type="presOf" srcId="{995F9DCE-6264-4354-934F-78759335B2E6}" destId="{C2405595-D778-4F47-A6D6-5FD54FF4B674}" srcOrd="1" destOrd="0" presId="urn:microsoft.com/office/officeart/2005/8/layout/target3"/>
    <dgm:cxn modelId="{881BAE53-A3FE-46F1-8BE6-38CFB9CCF145}" type="presOf" srcId="{4176BA05-B500-4881-AC5E-0D50F39F9263}" destId="{8008B54D-6B17-4E25-90A4-304159AAC531}" srcOrd="0" destOrd="0" presId="urn:microsoft.com/office/officeart/2005/8/layout/target3"/>
    <dgm:cxn modelId="{0C415B74-618B-46AD-85A0-360C05FAD1BE}" type="presOf" srcId="{A5EC72FB-06B0-4AAF-B6D1-B333A35521D2}" destId="{DED9155F-EFA1-4ECA-8C43-57DAA6356514}" srcOrd="0" destOrd="0" presId="urn:microsoft.com/office/officeart/2005/8/layout/target3"/>
    <dgm:cxn modelId="{0D91F484-0809-4473-A5BF-01113CA4696C}" srcId="{A5EC72FB-06B0-4AAF-B6D1-B333A35521D2}" destId="{995F9DCE-6264-4354-934F-78759335B2E6}" srcOrd="1" destOrd="0" parTransId="{679E4A79-D429-46B4-92CE-8D8D17092CC2}" sibTransId="{EAEF8058-5062-46D7-9F0D-0BF3477AE6D0}"/>
    <dgm:cxn modelId="{5D60C486-ACC4-48AE-B474-3F4663B20DC8}" srcId="{01E354B0-CA88-4BBE-913D-A04DD7C88680}" destId="{1C80B2D1-D6BD-454F-ABE0-B068BC4EE8D5}" srcOrd="1" destOrd="0" parTransId="{1D725CF3-B053-41F9-9C15-87F194424C3D}" sibTransId="{FF38A39A-8115-458C-A1E3-741133DD56D9}"/>
    <dgm:cxn modelId="{651C3895-3533-4953-B0ED-1F0929FD26DC}" type="presOf" srcId="{4176BA05-B500-4881-AC5E-0D50F39F9263}" destId="{CA043DC0-7DC1-4A3C-A3B4-1B47823D8478}" srcOrd="1" destOrd="0" presId="urn:microsoft.com/office/officeart/2005/8/layout/target3"/>
    <dgm:cxn modelId="{1E20DAA9-53F2-46E0-9938-166561661915}" type="presOf" srcId="{1C80B2D1-D6BD-454F-ABE0-B068BC4EE8D5}" destId="{02272678-62B8-4534-B237-00A886A3297A}" srcOrd="0" destOrd="1" presId="urn:microsoft.com/office/officeart/2005/8/layout/target3"/>
    <dgm:cxn modelId="{2ABA0DAA-D841-4577-8B0D-07667A196589}" srcId="{995F9DCE-6264-4354-934F-78759335B2E6}" destId="{BC8DF107-B81A-4A3C-B8A6-F216BC43D365}" srcOrd="1" destOrd="0" parTransId="{1416EF21-86FE-4208-B43E-620AAD62ECAF}" sibTransId="{BFC3F8A6-4687-4958-A3BC-A295D0A2B23D}"/>
    <dgm:cxn modelId="{A6374EAE-4F7F-4289-BBD9-4CADB568CB11}" srcId="{01E354B0-CA88-4BBE-913D-A04DD7C88680}" destId="{EFFCF96E-FD64-49FB-B99C-A5F9A89C59E0}" srcOrd="0" destOrd="0" parTransId="{4D3C1846-E83C-4F10-8B09-6ED72C3478DD}" sibTransId="{8F6989F9-DD8F-4DEF-80EE-702D445BCD1D}"/>
    <dgm:cxn modelId="{DB6103B6-3AD1-4F4C-B269-E51141807D72}" type="presOf" srcId="{01E354B0-CA88-4BBE-913D-A04DD7C88680}" destId="{82B0C4EA-2578-435A-8B0F-4681257A019E}" srcOrd="0" destOrd="0" presId="urn:microsoft.com/office/officeart/2005/8/layout/target3"/>
    <dgm:cxn modelId="{5D7011F8-A14E-4226-B3A6-BE90D3F9F7DF}" srcId="{4176BA05-B500-4881-AC5E-0D50F39F9263}" destId="{97AD0AD2-E1F6-4715-89D3-EF3B9CE7A8D6}" srcOrd="1" destOrd="0" parTransId="{18734ECD-55D0-4672-9197-F96C12748933}" sibTransId="{43FAF9AE-452E-4257-9D44-D04E89A8A92D}"/>
    <dgm:cxn modelId="{A1A53DFE-EA22-49ED-894A-DAFED69176CD}" type="presOf" srcId="{70CB00CD-6ECE-4FA7-887E-AFB05A20FE46}" destId="{807A45A1-A795-408A-8501-4E3E7773A944}" srcOrd="0" destOrd="0" presId="urn:microsoft.com/office/officeart/2005/8/layout/target3"/>
    <dgm:cxn modelId="{AA822335-88FC-41BA-B616-DD501AC96EF6}" type="presParOf" srcId="{DED9155F-EFA1-4ECA-8C43-57DAA6356514}" destId="{2ABE0AE9-C2C7-47CC-8B15-C239C2EAADA8}" srcOrd="0" destOrd="0" presId="urn:microsoft.com/office/officeart/2005/8/layout/target3"/>
    <dgm:cxn modelId="{409276E2-C202-4BA9-9D7A-B538CA3E5025}" type="presParOf" srcId="{DED9155F-EFA1-4ECA-8C43-57DAA6356514}" destId="{37CD0488-90FF-4095-813E-F37C46D51715}" srcOrd="1" destOrd="0" presId="urn:microsoft.com/office/officeart/2005/8/layout/target3"/>
    <dgm:cxn modelId="{740E0C36-B495-4E5F-B39A-ACF5DCFEE20C}" type="presParOf" srcId="{DED9155F-EFA1-4ECA-8C43-57DAA6356514}" destId="{8008B54D-6B17-4E25-90A4-304159AAC531}" srcOrd="2" destOrd="0" presId="urn:microsoft.com/office/officeart/2005/8/layout/target3"/>
    <dgm:cxn modelId="{399538B0-D676-4031-A38F-1A4261D5A65F}" type="presParOf" srcId="{DED9155F-EFA1-4ECA-8C43-57DAA6356514}" destId="{8833D426-415D-4887-B9C0-0DD65CF2F5FA}" srcOrd="3" destOrd="0" presId="urn:microsoft.com/office/officeart/2005/8/layout/target3"/>
    <dgm:cxn modelId="{B52AF5EA-DE5B-482D-9763-E64A8B3AAD79}" type="presParOf" srcId="{DED9155F-EFA1-4ECA-8C43-57DAA6356514}" destId="{5963E64D-EF8F-4176-8C44-1FDB9F667DDB}" srcOrd="4" destOrd="0" presId="urn:microsoft.com/office/officeart/2005/8/layout/target3"/>
    <dgm:cxn modelId="{02E07A30-D78F-455B-9729-CFC6EFE38803}" type="presParOf" srcId="{DED9155F-EFA1-4ECA-8C43-57DAA6356514}" destId="{F9B76DB3-1C6C-4D4F-B9E9-5204993FC65E}" srcOrd="5" destOrd="0" presId="urn:microsoft.com/office/officeart/2005/8/layout/target3"/>
    <dgm:cxn modelId="{419366B8-9279-472F-907B-85AD018A256E}" type="presParOf" srcId="{DED9155F-EFA1-4ECA-8C43-57DAA6356514}" destId="{E530436B-9CEA-41AF-98C4-7849F99AE5BC}" srcOrd="6" destOrd="0" presId="urn:microsoft.com/office/officeart/2005/8/layout/target3"/>
    <dgm:cxn modelId="{874293AF-B84A-4B7A-95AA-D9056066A537}" type="presParOf" srcId="{DED9155F-EFA1-4ECA-8C43-57DAA6356514}" destId="{11788D0C-21F8-4797-8297-A9C4840CF039}" srcOrd="7" destOrd="0" presId="urn:microsoft.com/office/officeart/2005/8/layout/target3"/>
    <dgm:cxn modelId="{55F5E388-CC63-4683-A64A-4F683EA93A88}" type="presParOf" srcId="{DED9155F-EFA1-4ECA-8C43-57DAA6356514}" destId="{82B0C4EA-2578-435A-8B0F-4681257A019E}" srcOrd="8" destOrd="0" presId="urn:microsoft.com/office/officeart/2005/8/layout/target3"/>
    <dgm:cxn modelId="{5B8A67BB-1228-4A17-8354-0FA8C7792383}" type="presParOf" srcId="{DED9155F-EFA1-4ECA-8C43-57DAA6356514}" destId="{CA043DC0-7DC1-4A3C-A3B4-1B47823D8478}" srcOrd="9" destOrd="0" presId="urn:microsoft.com/office/officeart/2005/8/layout/target3"/>
    <dgm:cxn modelId="{281B7C9B-B02B-46C5-8259-2081F3808924}" type="presParOf" srcId="{DED9155F-EFA1-4ECA-8C43-57DAA6356514}" destId="{4BA71773-A2EC-4052-BA4D-BA8C4F7FF16D}" srcOrd="10" destOrd="0" presId="urn:microsoft.com/office/officeart/2005/8/layout/target3"/>
    <dgm:cxn modelId="{2BA3A88C-E2D2-4F7F-993D-747EAAE37F91}" type="presParOf" srcId="{DED9155F-EFA1-4ECA-8C43-57DAA6356514}" destId="{C2405595-D778-4F47-A6D6-5FD54FF4B674}" srcOrd="11" destOrd="0" presId="urn:microsoft.com/office/officeart/2005/8/layout/target3"/>
    <dgm:cxn modelId="{8B0EAC9B-96F4-4900-9297-5516B9F15E9F}" type="presParOf" srcId="{DED9155F-EFA1-4ECA-8C43-57DAA6356514}" destId="{807A45A1-A795-408A-8501-4E3E7773A944}" srcOrd="12" destOrd="0" presId="urn:microsoft.com/office/officeart/2005/8/layout/target3"/>
    <dgm:cxn modelId="{1E0BC4C4-1D3A-486C-B65B-3A0639CD246E}" type="presParOf" srcId="{DED9155F-EFA1-4ECA-8C43-57DAA6356514}" destId="{05AD0287-F572-48E0-BB53-AE30C034DB2C}" srcOrd="13" destOrd="0" presId="urn:microsoft.com/office/officeart/2005/8/layout/target3"/>
    <dgm:cxn modelId="{303F3068-16E2-4623-B917-62629C9158C7}" type="presParOf" srcId="{DED9155F-EFA1-4ECA-8C43-57DAA6356514}" destId="{02272678-62B8-4534-B237-00A886A3297A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A1AA92-4C6D-4598-970F-E9B1F6B3D838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E"/>
        </a:p>
      </dgm:t>
    </dgm:pt>
    <dgm:pt modelId="{2E0FF08E-09A4-4C58-91D2-15B8DA7AC668}">
      <dgm:prSet phldrT="[Text]" custT="1"/>
      <dgm:spPr/>
      <dgm:t>
        <a:bodyPr/>
        <a:lstStyle/>
        <a:p>
          <a:pPr algn="ctr"/>
          <a:r>
            <a:rPr lang="el-GR" sz="1600" b="1" dirty="0"/>
            <a:t>ΚΥΡΙΟΙ ΑΝΤΑΣΦΑΛΙΣΤΕΣ</a:t>
          </a:r>
          <a:endParaRPr lang="en-IE" sz="1600" b="1" dirty="0"/>
        </a:p>
      </dgm:t>
    </dgm:pt>
    <dgm:pt modelId="{0F3529D6-9B41-46F7-A4DC-6A2BA92EC6C6}" type="parTrans" cxnId="{C4C36754-601B-4950-85E5-CE3CC59E3224}">
      <dgm:prSet/>
      <dgm:spPr/>
      <dgm:t>
        <a:bodyPr/>
        <a:lstStyle/>
        <a:p>
          <a:endParaRPr lang="en-IE"/>
        </a:p>
      </dgm:t>
    </dgm:pt>
    <dgm:pt modelId="{0FFE72B3-508F-48BA-BB02-44045FF3666C}" type="sibTrans" cxnId="{C4C36754-601B-4950-85E5-CE3CC59E3224}">
      <dgm:prSet/>
      <dgm:spPr/>
      <dgm:t>
        <a:bodyPr/>
        <a:lstStyle/>
        <a:p>
          <a:endParaRPr lang="en-IE"/>
        </a:p>
      </dgm:t>
    </dgm:pt>
    <dgm:pt modelId="{29317F96-EB65-4FAD-AF07-E76E9C3642F1}">
      <dgm:prSet phldrT="[Text]" custT="1"/>
      <dgm:spPr/>
      <dgm:t>
        <a:bodyPr/>
        <a:lstStyle/>
        <a:p>
          <a:r>
            <a:rPr lang="en-IE" sz="1400" dirty="0"/>
            <a:t>R+V Versicherung AG</a:t>
          </a:r>
          <a:r>
            <a:rPr lang="en-US" sz="1400" dirty="0"/>
            <a:t>	 	</a:t>
          </a:r>
          <a:r>
            <a:rPr lang="el-GR" sz="1400" dirty="0"/>
            <a:t>      </a:t>
          </a:r>
          <a:r>
            <a:rPr lang="en-US" sz="1400" dirty="0"/>
            <a:t>A</a:t>
          </a:r>
          <a:r>
            <a:rPr lang="el-GR" sz="1400" dirty="0"/>
            <a:t>+</a:t>
          </a:r>
          <a:endParaRPr lang="en-IE" sz="1400" dirty="0"/>
        </a:p>
      </dgm:t>
    </dgm:pt>
    <dgm:pt modelId="{6BF7CA1E-B755-4B4C-ABF3-BCBD848C7124}" type="parTrans" cxnId="{A9D9EE9E-948F-44CE-B3D8-9EFBD8069B18}">
      <dgm:prSet/>
      <dgm:spPr/>
      <dgm:t>
        <a:bodyPr/>
        <a:lstStyle/>
        <a:p>
          <a:endParaRPr lang="en-IE"/>
        </a:p>
      </dgm:t>
    </dgm:pt>
    <dgm:pt modelId="{5351AF41-127A-46D1-8A38-71D338CA0F63}" type="sibTrans" cxnId="{A9D9EE9E-948F-44CE-B3D8-9EFBD8069B18}">
      <dgm:prSet/>
      <dgm:spPr/>
      <dgm:t>
        <a:bodyPr/>
        <a:lstStyle/>
        <a:p>
          <a:endParaRPr lang="en-IE"/>
        </a:p>
      </dgm:t>
    </dgm:pt>
    <dgm:pt modelId="{E4C667B1-200F-423C-8234-5743198977A8}">
      <dgm:prSet phldrT="[Text]" custT="1"/>
      <dgm:spPr/>
      <dgm:t>
        <a:bodyPr/>
        <a:lstStyle/>
        <a:p>
          <a:r>
            <a:rPr lang="en-IE" sz="1400" dirty="0"/>
            <a:t>Mapfre Re</a:t>
          </a:r>
          <a:r>
            <a:rPr lang="en-US" sz="1000" dirty="0"/>
            <a:t>	 	</a:t>
          </a:r>
          <a:r>
            <a:rPr lang="el-GR" sz="1400" dirty="0"/>
            <a:t>                      </a:t>
          </a:r>
          <a:r>
            <a:rPr lang="en-US" sz="1400" dirty="0"/>
            <a:t>A</a:t>
          </a:r>
          <a:endParaRPr lang="en-IE" sz="1400" dirty="0"/>
        </a:p>
      </dgm:t>
    </dgm:pt>
    <dgm:pt modelId="{CDCDBFB3-64D5-41E1-9983-EB6788FCAC58}" type="parTrans" cxnId="{72B9F3D8-6020-4E68-93A7-1D5239E5F70D}">
      <dgm:prSet/>
      <dgm:spPr/>
      <dgm:t>
        <a:bodyPr/>
        <a:lstStyle/>
        <a:p>
          <a:endParaRPr lang="en-IE"/>
        </a:p>
      </dgm:t>
    </dgm:pt>
    <dgm:pt modelId="{FC294F7F-E76E-47EC-94BE-046A2C4E53B0}" type="sibTrans" cxnId="{72B9F3D8-6020-4E68-93A7-1D5239E5F70D}">
      <dgm:prSet/>
      <dgm:spPr/>
      <dgm:t>
        <a:bodyPr/>
        <a:lstStyle/>
        <a:p>
          <a:endParaRPr lang="en-IE"/>
        </a:p>
      </dgm:t>
    </dgm:pt>
    <dgm:pt modelId="{599CBE67-8E1F-457A-B227-F347916790CF}">
      <dgm:prSet custT="1"/>
      <dgm:spPr/>
      <dgm:t>
        <a:bodyPr/>
        <a:lstStyle/>
        <a:p>
          <a:r>
            <a:rPr lang="en-US" sz="1400" dirty="0"/>
            <a:t>Swiss Re</a:t>
          </a:r>
          <a:r>
            <a:rPr lang="el-GR" sz="1400" dirty="0"/>
            <a:t> 		</a:t>
          </a:r>
          <a:r>
            <a:rPr lang="en-US" sz="1400" dirty="0"/>
            <a:t>	</a:t>
          </a:r>
          <a:r>
            <a:rPr lang="el-GR" sz="1400" dirty="0"/>
            <a:t>     </a:t>
          </a:r>
          <a:r>
            <a:rPr lang="en-US" sz="1400" dirty="0"/>
            <a:t>AA-</a:t>
          </a:r>
          <a:endParaRPr lang="en-IE" sz="1400" dirty="0"/>
        </a:p>
      </dgm:t>
    </dgm:pt>
    <dgm:pt modelId="{1FD8EA02-28B0-4AF3-8FB7-14AB8EB94B05}" type="parTrans" cxnId="{C4DAA660-0FC7-4C74-922F-DE5293899062}">
      <dgm:prSet/>
      <dgm:spPr/>
      <dgm:t>
        <a:bodyPr/>
        <a:lstStyle/>
        <a:p>
          <a:endParaRPr lang="en-IE"/>
        </a:p>
      </dgm:t>
    </dgm:pt>
    <dgm:pt modelId="{E8BA379E-6F08-4126-B589-1E42F77D69B9}" type="sibTrans" cxnId="{C4DAA660-0FC7-4C74-922F-DE5293899062}">
      <dgm:prSet/>
      <dgm:spPr/>
      <dgm:t>
        <a:bodyPr/>
        <a:lstStyle/>
        <a:p>
          <a:endParaRPr lang="en-IE"/>
        </a:p>
      </dgm:t>
    </dgm:pt>
    <dgm:pt modelId="{070C43D2-C84C-4E7E-89E1-5A9DE1A4353D}">
      <dgm:prSet custT="1"/>
      <dgm:spPr/>
      <dgm:t>
        <a:bodyPr/>
        <a:lstStyle/>
        <a:p>
          <a:r>
            <a:rPr lang="en-US" sz="1400" dirty="0"/>
            <a:t>Helvetia Swiss			</a:t>
          </a:r>
          <a:r>
            <a:rPr lang="el-GR" sz="1400" dirty="0"/>
            <a:t>    </a:t>
          </a:r>
          <a:r>
            <a:rPr lang="en-US" sz="1400" dirty="0"/>
            <a:t>  A</a:t>
          </a:r>
          <a:endParaRPr lang="en-IE" sz="1400" dirty="0"/>
        </a:p>
      </dgm:t>
    </dgm:pt>
    <dgm:pt modelId="{C5A5BA73-E9A8-4274-B60A-D7985E3572C3}" type="parTrans" cxnId="{1B4CD3A2-5030-435C-8ADD-0DBC2EF9FEA4}">
      <dgm:prSet/>
      <dgm:spPr/>
      <dgm:t>
        <a:bodyPr/>
        <a:lstStyle/>
        <a:p>
          <a:endParaRPr lang="en-IE"/>
        </a:p>
      </dgm:t>
    </dgm:pt>
    <dgm:pt modelId="{102DF50A-B527-496F-A832-238358965C05}" type="sibTrans" cxnId="{1B4CD3A2-5030-435C-8ADD-0DBC2EF9FEA4}">
      <dgm:prSet/>
      <dgm:spPr/>
      <dgm:t>
        <a:bodyPr/>
        <a:lstStyle/>
        <a:p>
          <a:endParaRPr lang="en-IE"/>
        </a:p>
      </dgm:t>
    </dgm:pt>
    <dgm:pt modelId="{4B8B10B1-3814-4AC5-BAD2-05CF74365DD5}">
      <dgm:prSet custT="1"/>
      <dgm:spPr/>
      <dgm:t>
        <a:bodyPr/>
        <a:lstStyle/>
        <a:p>
          <a:r>
            <a:rPr lang="en-US" sz="1400" dirty="0"/>
            <a:t>Munich Re</a:t>
          </a:r>
          <a:r>
            <a:rPr lang="el-GR" sz="1400" dirty="0"/>
            <a:t>	</a:t>
          </a:r>
          <a:r>
            <a:rPr lang="en-US" sz="1400" dirty="0"/>
            <a:t>		</a:t>
          </a:r>
          <a:r>
            <a:rPr lang="el-GR" sz="1400" dirty="0"/>
            <a:t>     </a:t>
          </a:r>
          <a:r>
            <a:rPr lang="en-US" sz="1400" dirty="0"/>
            <a:t>AA-</a:t>
          </a:r>
          <a:endParaRPr lang="en-IE" sz="1400" dirty="0"/>
        </a:p>
      </dgm:t>
    </dgm:pt>
    <dgm:pt modelId="{DC52723F-CC18-4F96-BB53-55EE40325E54}" type="parTrans" cxnId="{B89BB96D-FA79-467D-97D4-9E13960E2DFC}">
      <dgm:prSet/>
      <dgm:spPr/>
      <dgm:t>
        <a:bodyPr/>
        <a:lstStyle/>
        <a:p>
          <a:endParaRPr lang="en-IE"/>
        </a:p>
      </dgm:t>
    </dgm:pt>
    <dgm:pt modelId="{338FA39C-691B-4A4E-9278-77822F7F94CD}" type="sibTrans" cxnId="{B89BB96D-FA79-467D-97D4-9E13960E2DFC}">
      <dgm:prSet/>
      <dgm:spPr/>
      <dgm:t>
        <a:bodyPr/>
        <a:lstStyle/>
        <a:p>
          <a:endParaRPr lang="en-IE"/>
        </a:p>
      </dgm:t>
    </dgm:pt>
    <dgm:pt modelId="{514A8886-0696-43F2-851A-73F17E422E0B}" type="pres">
      <dgm:prSet presAssocID="{9DA1AA92-4C6D-4598-970F-E9B1F6B3D838}" presName="linear" presStyleCnt="0">
        <dgm:presLayoutVars>
          <dgm:animLvl val="lvl"/>
          <dgm:resizeHandles val="exact"/>
        </dgm:presLayoutVars>
      </dgm:prSet>
      <dgm:spPr/>
    </dgm:pt>
    <dgm:pt modelId="{807ADDBE-6A68-4C5C-851B-FD58C161CE3D}" type="pres">
      <dgm:prSet presAssocID="{2E0FF08E-09A4-4C58-91D2-15B8DA7AC66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567B7CA-9A0F-46D1-B25E-B23FFCAFC96E}" type="pres">
      <dgm:prSet presAssocID="{0FFE72B3-508F-48BA-BB02-44045FF3666C}" presName="spacer" presStyleCnt="0"/>
      <dgm:spPr/>
    </dgm:pt>
    <dgm:pt modelId="{428495EC-ECF2-45CE-BC74-85FC527F11E8}" type="pres">
      <dgm:prSet presAssocID="{599CBE67-8E1F-457A-B227-F347916790C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5CB924E7-58CE-4550-97DD-F374A0C3F744}" type="pres">
      <dgm:prSet presAssocID="{E8BA379E-6F08-4126-B589-1E42F77D69B9}" presName="spacer" presStyleCnt="0"/>
      <dgm:spPr/>
    </dgm:pt>
    <dgm:pt modelId="{230FCF88-1BFD-4BFA-A340-E9A4D2080D93}" type="pres">
      <dgm:prSet presAssocID="{29317F96-EB65-4FAD-AF07-E76E9C3642F1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9286D80-1A56-4068-984F-EAD2D851B489}" type="pres">
      <dgm:prSet presAssocID="{5351AF41-127A-46D1-8A38-71D338CA0F63}" presName="spacer" presStyleCnt="0"/>
      <dgm:spPr/>
    </dgm:pt>
    <dgm:pt modelId="{08293523-9EC9-45C5-B80F-198441CF0280}" type="pres">
      <dgm:prSet presAssocID="{E4C667B1-200F-423C-8234-5743198977A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1F61503-DD16-46D4-89D9-302F38613F3B}" type="pres">
      <dgm:prSet presAssocID="{FC294F7F-E76E-47EC-94BE-046A2C4E53B0}" presName="spacer" presStyleCnt="0"/>
      <dgm:spPr/>
    </dgm:pt>
    <dgm:pt modelId="{2816168D-9864-4BF4-A59E-A0E4B0EE192E}" type="pres">
      <dgm:prSet presAssocID="{070C43D2-C84C-4E7E-89E1-5A9DE1A4353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F5EE4DE-E127-41CA-A13F-61951E98C757}" type="pres">
      <dgm:prSet presAssocID="{102DF50A-B527-496F-A832-238358965C05}" presName="spacer" presStyleCnt="0"/>
      <dgm:spPr/>
    </dgm:pt>
    <dgm:pt modelId="{19A15930-197D-4D76-BC13-C8E5A9681E0E}" type="pres">
      <dgm:prSet presAssocID="{4B8B10B1-3814-4AC5-BAD2-05CF74365DD5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48942E30-4BA8-46C9-B9D3-475DF6FBA8E8}" type="presOf" srcId="{070C43D2-C84C-4E7E-89E1-5A9DE1A4353D}" destId="{2816168D-9864-4BF4-A59E-A0E4B0EE192E}" srcOrd="0" destOrd="0" presId="urn:microsoft.com/office/officeart/2005/8/layout/vList2"/>
    <dgm:cxn modelId="{C4DAA660-0FC7-4C74-922F-DE5293899062}" srcId="{9DA1AA92-4C6D-4598-970F-E9B1F6B3D838}" destId="{599CBE67-8E1F-457A-B227-F347916790CF}" srcOrd="1" destOrd="0" parTransId="{1FD8EA02-28B0-4AF3-8FB7-14AB8EB94B05}" sibTransId="{E8BA379E-6F08-4126-B589-1E42F77D69B9}"/>
    <dgm:cxn modelId="{B89BB96D-FA79-467D-97D4-9E13960E2DFC}" srcId="{9DA1AA92-4C6D-4598-970F-E9B1F6B3D838}" destId="{4B8B10B1-3814-4AC5-BAD2-05CF74365DD5}" srcOrd="5" destOrd="0" parTransId="{DC52723F-CC18-4F96-BB53-55EE40325E54}" sibTransId="{338FA39C-691B-4A4E-9278-77822F7F94CD}"/>
    <dgm:cxn modelId="{B4EDD86E-C58A-478F-96BB-5A2F9657F4D2}" type="presOf" srcId="{4B8B10B1-3814-4AC5-BAD2-05CF74365DD5}" destId="{19A15930-197D-4D76-BC13-C8E5A9681E0E}" srcOrd="0" destOrd="0" presId="urn:microsoft.com/office/officeart/2005/8/layout/vList2"/>
    <dgm:cxn modelId="{C4C36754-601B-4950-85E5-CE3CC59E3224}" srcId="{9DA1AA92-4C6D-4598-970F-E9B1F6B3D838}" destId="{2E0FF08E-09A4-4C58-91D2-15B8DA7AC668}" srcOrd="0" destOrd="0" parTransId="{0F3529D6-9B41-46F7-A4DC-6A2BA92EC6C6}" sibTransId="{0FFE72B3-508F-48BA-BB02-44045FF3666C}"/>
    <dgm:cxn modelId="{1A35D874-4DD4-433B-8180-FAE43C1B66C5}" type="presOf" srcId="{29317F96-EB65-4FAD-AF07-E76E9C3642F1}" destId="{230FCF88-1BFD-4BFA-A340-E9A4D2080D93}" srcOrd="0" destOrd="0" presId="urn:microsoft.com/office/officeart/2005/8/layout/vList2"/>
    <dgm:cxn modelId="{910CC495-4976-41D5-960A-E573BE68E3CF}" type="presOf" srcId="{2E0FF08E-09A4-4C58-91D2-15B8DA7AC668}" destId="{807ADDBE-6A68-4C5C-851B-FD58C161CE3D}" srcOrd="0" destOrd="0" presId="urn:microsoft.com/office/officeart/2005/8/layout/vList2"/>
    <dgm:cxn modelId="{A9D9EE9E-948F-44CE-B3D8-9EFBD8069B18}" srcId="{9DA1AA92-4C6D-4598-970F-E9B1F6B3D838}" destId="{29317F96-EB65-4FAD-AF07-E76E9C3642F1}" srcOrd="2" destOrd="0" parTransId="{6BF7CA1E-B755-4B4C-ABF3-BCBD848C7124}" sibTransId="{5351AF41-127A-46D1-8A38-71D338CA0F63}"/>
    <dgm:cxn modelId="{1B4CD3A2-5030-435C-8ADD-0DBC2EF9FEA4}" srcId="{9DA1AA92-4C6D-4598-970F-E9B1F6B3D838}" destId="{070C43D2-C84C-4E7E-89E1-5A9DE1A4353D}" srcOrd="4" destOrd="0" parTransId="{C5A5BA73-E9A8-4274-B60A-D7985E3572C3}" sibTransId="{102DF50A-B527-496F-A832-238358965C05}"/>
    <dgm:cxn modelId="{EE4FDAA9-1844-4E18-A88D-B972A887A8D6}" type="presOf" srcId="{E4C667B1-200F-423C-8234-5743198977A8}" destId="{08293523-9EC9-45C5-B80F-198441CF0280}" srcOrd="0" destOrd="0" presId="urn:microsoft.com/office/officeart/2005/8/layout/vList2"/>
    <dgm:cxn modelId="{96927FB7-876C-4DB4-A877-0BDEECA40879}" type="presOf" srcId="{599CBE67-8E1F-457A-B227-F347916790CF}" destId="{428495EC-ECF2-45CE-BC74-85FC527F11E8}" srcOrd="0" destOrd="0" presId="urn:microsoft.com/office/officeart/2005/8/layout/vList2"/>
    <dgm:cxn modelId="{72B9F3D8-6020-4E68-93A7-1D5239E5F70D}" srcId="{9DA1AA92-4C6D-4598-970F-E9B1F6B3D838}" destId="{E4C667B1-200F-423C-8234-5743198977A8}" srcOrd="3" destOrd="0" parTransId="{CDCDBFB3-64D5-41E1-9983-EB6788FCAC58}" sibTransId="{FC294F7F-E76E-47EC-94BE-046A2C4E53B0}"/>
    <dgm:cxn modelId="{B19A40DB-11D6-4F47-9415-6B116AC31193}" type="presOf" srcId="{9DA1AA92-4C6D-4598-970F-E9B1F6B3D838}" destId="{514A8886-0696-43F2-851A-73F17E422E0B}" srcOrd="0" destOrd="0" presId="urn:microsoft.com/office/officeart/2005/8/layout/vList2"/>
    <dgm:cxn modelId="{AAB7BA5D-B4E3-4DA3-BAD5-A972509E8E1D}" type="presParOf" srcId="{514A8886-0696-43F2-851A-73F17E422E0B}" destId="{807ADDBE-6A68-4C5C-851B-FD58C161CE3D}" srcOrd="0" destOrd="0" presId="urn:microsoft.com/office/officeart/2005/8/layout/vList2"/>
    <dgm:cxn modelId="{D60EC411-C552-45B6-AF8A-8EC2222B6E3C}" type="presParOf" srcId="{514A8886-0696-43F2-851A-73F17E422E0B}" destId="{2567B7CA-9A0F-46D1-B25E-B23FFCAFC96E}" srcOrd="1" destOrd="0" presId="urn:microsoft.com/office/officeart/2005/8/layout/vList2"/>
    <dgm:cxn modelId="{E780BB67-A462-4E03-8AEF-4032E39D5A2E}" type="presParOf" srcId="{514A8886-0696-43F2-851A-73F17E422E0B}" destId="{428495EC-ECF2-45CE-BC74-85FC527F11E8}" srcOrd="2" destOrd="0" presId="urn:microsoft.com/office/officeart/2005/8/layout/vList2"/>
    <dgm:cxn modelId="{EF45E01A-48F6-43AF-BD05-6D2A23437045}" type="presParOf" srcId="{514A8886-0696-43F2-851A-73F17E422E0B}" destId="{5CB924E7-58CE-4550-97DD-F374A0C3F744}" srcOrd="3" destOrd="0" presId="urn:microsoft.com/office/officeart/2005/8/layout/vList2"/>
    <dgm:cxn modelId="{88105452-9B92-489E-A535-36F782C16B1D}" type="presParOf" srcId="{514A8886-0696-43F2-851A-73F17E422E0B}" destId="{230FCF88-1BFD-4BFA-A340-E9A4D2080D93}" srcOrd="4" destOrd="0" presId="urn:microsoft.com/office/officeart/2005/8/layout/vList2"/>
    <dgm:cxn modelId="{FD6FCF9E-CDE9-4EF3-95FB-DC76FD67B049}" type="presParOf" srcId="{514A8886-0696-43F2-851A-73F17E422E0B}" destId="{D9286D80-1A56-4068-984F-EAD2D851B489}" srcOrd="5" destOrd="0" presId="urn:microsoft.com/office/officeart/2005/8/layout/vList2"/>
    <dgm:cxn modelId="{AF47842E-2E62-421D-9383-32452B7BFD84}" type="presParOf" srcId="{514A8886-0696-43F2-851A-73F17E422E0B}" destId="{08293523-9EC9-45C5-B80F-198441CF0280}" srcOrd="6" destOrd="0" presId="urn:microsoft.com/office/officeart/2005/8/layout/vList2"/>
    <dgm:cxn modelId="{B7DC5E18-77B7-41C6-BD82-13E63D866357}" type="presParOf" srcId="{514A8886-0696-43F2-851A-73F17E422E0B}" destId="{C1F61503-DD16-46D4-89D9-302F38613F3B}" srcOrd="7" destOrd="0" presId="urn:microsoft.com/office/officeart/2005/8/layout/vList2"/>
    <dgm:cxn modelId="{5488140B-8CFF-4DEB-95B9-F131D26E09CD}" type="presParOf" srcId="{514A8886-0696-43F2-851A-73F17E422E0B}" destId="{2816168D-9864-4BF4-A59E-A0E4B0EE192E}" srcOrd="8" destOrd="0" presId="urn:microsoft.com/office/officeart/2005/8/layout/vList2"/>
    <dgm:cxn modelId="{4F285182-EAAA-442D-AC40-1D000CE16092}" type="presParOf" srcId="{514A8886-0696-43F2-851A-73F17E422E0B}" destId="{5F5EE4DE-E127-41CA-A13F-61951E98C757}" srcOrd="9" destOrd="0" presId="urn:microsoft.com/office/officeart/2005/8/layout/vList2"/>
    <dgm:cxn modelId="{D7BB8F0E-E568-4631-8777-A489110FED3E}" type="presParOf" srcId="{514A8886-0696-43F2-851A-73F17E422E0B}" destId="{19A15930-197D-4D76-BC13-C8E5A9681E0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A1AA92-4C6D-4598-970F-E9B1F6B3D838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E"/>
        </a:p>
      </dgm:t>
    </dgm:pt>
    <dgm:pt modelId="{2E0FF08E-09A4-4C58-91D2-15B8DA7AC668}">
      <dgm:prSet phldrT="[Text]" custT="1"/>
      <dgm:spPr/>
      <dgm:t>
        <a:bodyPr/>
        <a:lstStyle/>
        <a:p>
          <a:pPr algn="ctr"/>
          <a:r>
            <a:rPr lang="el-GR" sz="1600" b="1" dirty="0"/>
            <a:t>ΕΞΩΤΕΡΙΚΟΙ ΣΥΜΒΟΥΛΟΙ</a:t>
          </a:r>
          <a:endParaRPr lang="en-IE" sz="1600" b="1" dirty="0"/>
        </a:p>
      </dgm:t>
    </dgm:pt>
    <dgm:pt modelId="{0F3529D6-9B41-46F7-A4DC-6A2BA92EC6C6}" type="parTrans" cxnId="{C4C36754-601B-4950-85E5-CE3CC59E3224}">
      <dgm:prSet/>
      <dgm:spPr/>
      <dgm:t>
        <a:bodyPr/>
        <a:lstStyle/>
        <a:p>
          <a:endParaRPr lang="en-IE"/>
        </a:p>
      </dgm:t>
    </dgm:pt>
    <dgm:pt modelId="{0FFE72B3-508F-48BA-BB02-44045FF3666C}" type="sibTrans" cxnId="{C4C36754-601B-4950-85E5-CE3CC59E3224}">
      <dgm:prSet/>
      <dgm:spPr/>
      <dgm:t>
        <a:bodyPr/>
        <a:lstStyle/>
        <a:p>
          <a:endParaRPr lang="en-IE"/>
        </a:p>
      </dgm:t>
    </dgm:pt>
    <dgm:pt modelId="{29317F96-EB65-4FAD-AF07-E76E9C3642F1}">
      <dgm:prSet phldrT="[Text]"/>
      <dgm:spPr/>
      <dgm:t>
        <a:bodyPr/>
        <a:lstStyle/>
        <a:p>
          <a:r>
            <a:rPr lang="el-GR" dirty="0"/>
            <a:t>Εσωτερικοί ελεγκτές                  </a:t>
          </a:r>
          <a:r>
            <a:rPr lang="en-US" dirty="0"/>
            <a:t>KPMG</a:t>
          </a:r>
          <a:endParaRPr lang="en-IE" dirty="0"/>
        </a:p>
      </dgm:t>
    </dgm:pt>
    <dgm:pt modelId="{6BF7CA1E-B755-4B4C-ABF3-BCBD848C7124}" type="parTrans" cxnId="{A9D9EE9E-948F-44CE-B3D8-9EFBD8069B18}">
      <dgm:prSet/>
      <dgm:spPr/>
      <dgm:t>
        <a:bodyPr/>
        <a:lstStyle/>
        <a:p>
          <a:endParaRPr lang="en-IE"/>
        </a:p>
      </dgm:t>
    </dgm:pt>
    <dgm:pt modelId="{5351AF41-127A-46D1-8A38-71D338CA0F63}" type="sibTrans" cxnId="{A9D9EE9E-948F-44CE-B3D8-9EFBD8069B18}">
      <dgm:prSet/>
      <dgm:spPr/>
      <dgm:t>
        <a:bodyPr/>
        <a:lstStyle/>
        <a:p>
          <a:endParaRPr lang="en-IE"/>
        </a:p>
      </dgm:t>
    </dgm:pt>
    <dgm:pt modelId="{E4C667B1-200F-423C-8234-5743198977A8}">
      <dgm:prSet phldrT="[Text]"/>
      <dgm:spPr/>
      <dgm:t>
        <a:bodyPr/>
        <a:lstStyle/>
        <a:p>
          <a:r>
            <a:rPr lang="el-GR" dirty="0"/>
            <a:t>Νομικοί σύμβουλοι	         </a:t>
          </a:r>
          <a:r>
            <a:rPr lang="el-GR" dirty="0" err="1"/>
            <a:t>Λ.Παπαφιλίππου</a:t>
          </a:r>
          <a:endParaRPr lang="en-IE" dirty="0"/>
        </a:p>
      </dgm:t>
    </dgm:pt>
    <dgm:pt modelId="{CDCDBFB3-64D5-41E1-9983-EB6788FCAC58}" type="parTrans" cxnId="{72B9F3D8-6020-4E68-93A7-1D5239E5F70D}">
      <dgm:prSet/>
      <dgm:spPr/>
      <dgm:t>
        <a:bodyPr/>
        <a:lstStyle/>
        <a:p>
          <a:endParaRPr lang="en-IE"/>
        </a:p>
      </dgm:t>
    </dgm:pt>
    <dgm:pt modelId="{FC294F7F-E76E-47EC-94BE-046A2C4E53B0}" type="sibTrans" cxnId="{72B9F3D8-6020-4E68-93A7-1D5239E5F70D}">
      <dgm:prSet/>
      <dgm:spPr/>
      <dgm:t>
        <a:bodyPr/>
        <a:lstStyle/>
        <a:p>
          <a:endParaRPr lang="en-IE"/>
        </a:p>
      </dgm:t>
    </dgm:pt>
    <dgm:pt modelId="{599CBE67-8E1F-457A-B227-F347916790CF}">
      <dgm:prSet/>
      <dgm:spPr/>
      <dgm:t>
        <a:bodyPr/>
        <a:lstStyle/>
        <a:p>
          <a:r>
            <a:rPr lang="el-GR" dirty="0"/>
            <a:t>Εξωτερικοί ελεγκτές	        </a:t>
          </a:r>
          <a:r>
            <a:rPr lang="en-US" dirty="0"/>
            <a:t>EY-Ernst &amp; Young</a:t>
          </a:r>
          <a:endParaRPr lang="en-IE" dirty="0"/>
        </a:p>
      </dgm:t>
    </dgm:pt>
    <dgm:pt modelId="{1FD8EA02-28B0-4AF3-8FB7-14AB8EB94B05}" type="parTrans" cxnId="{C4DAA660-0FC7-4C74-922F-DE5293899062}">
      <dgm:prSet/>
      <dgm:spPr/>
      <dgm:t>
        <a:bodyPr/>
        <a:lstStyle/>
        <a:p>
          <a:endParaRPr lang="en-IE"/>
        </a:p>
      </dgm:t>
    </dgm:pt>
    <dgm:pt modelId="{E8BA379E-6F08-4126-B589-1E42F77D69B9}" type="sibTrans" cxnId="{C4DAA660-0FC7-4C74-922F-DE5293899062}">
      <dgm:prSet/>
      <dgm:spPr/>
      <dgm:t>
        <a:bodyPr/>
        <a:lstStyle/>
        <a:p>
          <a:endParaRPr lang="en-IE"/>
        </a:p>
      </dgm:t>
    </dgm:pt>
    <dgm:pt modelId="{514A8886-0696-43F2-851A-73F17E422E0B}" type="pres">
      <dgm:prSet presAssocID="{9DA1AA92-4C6D-4598-970F-E9B1F6B3D838}" presName="linear" presStyleCnt="0">
        <dgm:presLayoutVars>
          <dgm:animLvl val="lvl"/>
          <dgm:resizeHandles val="exact"/>
        </dgm:presLayoutVars>
      </dgm:prSet>
      <dgm:spPr/>
    </dgm:pt>
    <dgm:pt modelId="{807ADDBE-6A68-4C5C-851B-FD58C161CE3D}" type="pres">
      <dgm:prSet presAssocID="{2E0FF08E-09A4-4C58-91D2-15B8DA7AC66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567B7CA-9A0F-46D1-B25E-B23FFCAFC96E}" type="pres">
      <dgm:prSet presAssocID="{0FFE72B3-508F-48BA-BB02-44045FF3666C}" presName="spacer" presStyleCnt="0"/>
      <dgm:spPr/>
    </dgm:pt>
    <dgm:pt modelId="{428495EC-ECF2-45CE-BC74-85FC527F11E8}" type="pres">
      <dgm:prSet presAssocID="{599CBE67-8E1F-457A-B227-F347916790C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CB924E7-58CE-4550-97DD-F374A0C3F744}" type="pres">
      <dgm:prSet presAssocID="{E8BA379E-6F08-4126-B589-1E42F77D69B9}" presName="spacer" presStyleCnt="0"/>
      <dgm:spPr/>
    </dgm:pt>
    <dgm:pt modelId="{230FCF88-1BFD-4BFA-A340-E9A4D2080D93}" type="pres">
      <dgm:prSet presAssocID="{29317F96-EB65-4FAD-AF07-E76E9C3642F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9286D80-1A56-4068-984F-EAD2D851B489}" type="pres">
      <dgm:prSet presAssocID="{5351AF41-127A-46D1-8A38-71D338CA0F63}" presName="spacer" presStyleCnt="0"/>
      <dgm:spPr/>
    </dgm:pt>
    <dgm:pt modelId="{08293523-9EC9-45C5-B80F-198441CF0280}" type="pres">
      <dgm:prSet presAssocID="{E4C667B1-200F-423C-8234-5743198977A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8433822-DD52-4A50-9E72-07B95A71175E}" type="presOf" srcId="{29317F96-EB65-4FAD-AF07-E76E9C3642F1}" destId="{230FCF88-1BFD-4BFA-A340-E9A4D2080D93}" srcOrd="0" destOrd="0" presId="urn:microsoft.com/office/officeart/2005/8/layout/vList2"/>
    <dgm:cxn modelId="{648A4F3C-1FEA-4D5A-9CC9-E5B70FB04715}" type="presOf" srcId="{E4C667B1-200F-423C-8234-5743198977A8}" destId="{08293523-9EC9-45C5-B80F-198441CF0280}" srcOrd="0" destOrd="0" presId="urn:microsoft.com/office/officeart/2005/8/layout/vList2"/>
    <dgm:cxn modelId="{C4DAA660-0FC7-4C74-922F-DE5293899062}" srcId="{9DA1AA92-4C6D-4598-970F-E9B1F6B3D838}" destId="{599CBE67-8E1F-457A-B227-F347916790CF}" srcOrd="1" destOrd="0" parTransId="{1FD8EA02-28B0-4AF3-8FB7-14AB8EB94B05}" sibTransId="{E8BA379E-6F08-4126-B589-1E42F77D69B9}"/>
    <dgm:cxn modelId="{A73A9469-49CF-4061-9ED1-410B80B59E20}" type="presOf" srcId="{599CBE67-8E1F-457A-B227-F347916790CF}" destId="{428495EC-ECF2-45CE-BC74-85FC527F11E8}" srcOrd="0" destOrd="0" presId="urn:microsoft.com/office/officeart/2005/8/layout/vList2"/>
    <dgm:cxn modelId="{C4C36754-601B-4950-85E5-CE3CC59E3224}" srcId="{9DA1AA92-4C6D-4598-970F-E9B1F6B3D838}" destId="{2E0FF08E-09A4-4C58-91D2-15B8DA7AC668}" srcOrd="0" destOrd="0" parTransId="{0F3529D6-9B41-46F7-A4DC-6A2BA92EC6C6}" sibTransId="{0FFE72B3-508F-48BA-BB02-44045FF3666C}"/>
    <dgm:cxn modelId="{A9D9EE9E-948F-44CE-B3D8-9EFBD8069B18}" srcId="{9DA1AA92-4C6D-4598-970F-E9B1F6B3D838}" destId="{29317F96-EB65-4FAD-AF07-E76E9C3642F1}" srcOrd="2" destOrd="0" parTransId="{6BF7CA1E-B755-4B4C-ABF3-BCBD848C7124}" sibTransId="{5351AF41-127A-46D1-8A38-71D338CA0F63}"/>
    <dgm:cxn modelId="{7823B6D2-C043-4CE0-B631-DB94DC890834}" type="presOf" srcId="{2E0FF08E-09A4-4C58-91D2-15B8DA7AC668}" destId="{807ADDBE-6A68-4C5C-851B-FD58C161CE3D}" srcOrd="0" destOrd="0" presId="urn:microsoft.com/office/officeart/2005/8/layout/vList2"/>
    <dgm:cxn modelId="{6359D3D8-1098-4320-8AE1-CE48E674555C}" type="presOf" srcId="{9DA1AA92-4C6D-4598-970F-E9B1F6B3D838}" destId="{514A8886-0696-43F2-851A-73F17E422E0B}" srcOrd="0" destOrd="0" presId="urn:microsoft.com/office/officeart/2005/8/layout/vList2"/>
    <dgm:cxn modelId="{72B9F3D8-6020-4E68-93A7-1D5239E5F70D}" srcId="{9DA1AA92-4C6D-4598-970F-E9B1F6B3D838}" destId="{E4C667B1-200F-423C-8234-5743198977A8}" srcOrd="3" destOrd="0" parTransId="{CDCDBFB3-64D5-41E1-9983-EB6788FCAC58}" sibTransId="{FC294F7F-E76E-47EC-94BE-046A2C4E53B0}"/>
    <dgm:cxn modelId="{55C2D3B7-2D19-47C3-93F8-6C16371F6B5F}" type="presParOf" srcId="{514A8886-0696-43F2-851A-73F17E422E0B}" destId="{807ADDBE-6A68-4C5C-851B-FD58C161CE3D}" srcOrd="0" destOrd="0" presId="urn:microsoft.com/office/officeart/2005/8/layout/vList2"/>
    <dgm:cxn modelId="{5FEF5930-0822-429B-89BC-6EEDF93A4799}" type="presParOf" srcId="{514A8886-0696-43F2-851A-73F17E422E0B}" destId="{2567B7CA-9A0F-46D1-B25E-B23FFCAFC96E}" srcOrd="1" destOrd="0" presId="urn:microsoft.com/office/officeart/2005/8/layout/vList2"/>
    <dgm:cxn modelId="{0538ECDF-3F1A-4601-A7A3-D9168ADA7806}" type="presParOf" srcId="{514A8886-0696-43F2-851A-73F17E422E0B}" destId="{428495EC-ECF2-45CE-BC74-85FC527F11E8}" srcOrd="2" destOrd="0" presId="urn:microsoft.com/office/officeart/2005/8/layout/vList2"/>
    <dgm:cxn modelId="{40F74F75-F6B7-4EBF-93BB-14C9D06EA706}" type="presParOf" srcId="{514A8886-0696-43F2-851A-73F17E422E0B}" destId="{5CB924E7-58CE-4550-97DD-F374A0C3F744}" srcOrd="3" destOrd="0" presId="urn:microsoft.com/office/officeart/2005/8/layout/vList2"/>
    <dgm:cxn modelId="{ED1156EF-C147-456D-9875-3B882BCFD813}" type="presParOf" srcId="{514A8886-0696-43F2-851A-73F17E422E0B}" destId="{230FCF88-1BFD-4BFA-A340-E9A4D2080D93}" srcOrd="4" destOrd="0" presId="urn:microsoft.com/office/officeart/2005/8/layout/vList2"/>
    <dgm:cxn modelId="{B96CC494-E83A-44DE-92EC-5A1CF7637D94}" type="presParOf" srcId="{514A8886-0696-43F2-851A-73F17E422E0B}" destId="{D9286D80-1A56-4068-984F-EAD2D851B489}" srcOrd="5" destOrd="0" presId="urn:microsoft.com/office/officeart/2005/8/layout/vList2"/>
    <dgm:cxn modelId="{1078430E-21E2-4690-8026-9AB70674BBB3}" type="presParOf" srcId="{514A8886-0696-43F2-851A-73F17E422E0B}" destId="{08293523-9EC9-45C5-B80F-198441CF028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A1AA92-4C6D-4598-970F-E9B1F6B3D838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E"/>
        </a:p>
      </dgm:t>
    </dgm:pt>
    <dgm:pt modelId="{2E0FF08E-09A4-4C58-91D2-15B8DA7AC668}">
      <dgm:prSet phldrT="[Text]" custT="1"/>
      <dgm:spPr/>
      <dgm:t>
        <a:bodyPr/>
        <a:lstStyle/>
        <a:p>
          <a:pPr algn="ctr"/>
          <a:r>
            <a:rPr lang="el-GR" sz="1600" b="1" dirty="0"/>
            <a:t>ΕΠΕΝΔΥΤΙΚΟΙ ΣΥΜΒΟΥΛΟΙ</a:t>
          </a:r>
          <a:endParaRPr lang="en-IE" sz="1600" b="1" dirty="0"/>
        </a:p>
      </dgm:t>
    </dgm:pt>
    <dgm:pt modelId="{0F3529D6-9B41-46F7-A4DC-6A2BA92EC6C6}" type="parTrans" cxnId="{C4C36754-601B-4950-85E5-CE3CC59E3224}">
      <dgm:prSet/>
      <dgm:spPr/>
      <dgm:t>
        <a:bodyPr/>
        <a:lstStyle/>
        <a:p>
          <a:endParaRPr lang="en-IE"/>
        </a:p>
      </dgm:t>
    </dgm:pt>
    <dgm:pt modelId="{0FFE72B3-508F-48BA-BB02-44045FF3666C}" type="sibTrans" cxnId="{C4C36754-601B-4950-85E5-CE3CC59E3224}">
      <dgm:prSet/>
      <dgm:spPr/>
      <dgm:t>
        <a:bodyPr/>
        <a:lstStyle/>
        <a:p>
          <a:endParaRPr lang="en-IE"/>
        </a:p>
      </dgm:t>
    </dgm:pt>
    <dgm:pt modelId="{29317F96-EB65-4FAD-AF07-E76E9C3642F1}">
      <dgm:prSet phldrT="[Text]" custT="1"/>
      <dgm:spPr/>
      <dgm:t>
        <a:bodyPr/>
        <a:lstStyle/>
        <a:p>
          <a:r>
            <a:rPr lang="en-US" sz="1400" dirty="0"/>
            <a:t>EFG AG</a:t>
          </a:r>
          <a:endParaRPr lang="en-IE" sz="1400" dirty="0"/>
        </a:p>
      </dgm:t>
    </dgm:pt>
    <dgm:pt modelId="{6BF7CA1E-B755-4B4C-ABF3-BCBD848C7124}" type="parTrans" cxnId="{A9D9EE9E-948F-44CE-B3D8-9EFBD8069B18}">
      <dgm:prSet/>
      <dgm:spPr/>
      <dgm:t>
        <a:bodyPr/>
        <a:lstStyle/>
        <a:p>
          <a:endParaRPr lang="en-IE"/>
        </a:p>
      </dgm:t>
    </dgm:pt>
    <dgm:pt modelId="{5351AF41-127A-46D1-8A38-71D338CA0F63}" type="sibTrans" cxnId="{A9D9EE9E-948F-44CE-B3D8-9EFBD8069B18}">
      <dgm:prSet/>
      <dgm:spPr/>
      <dgm:t>
        <a:bodyPr/>
        <a:lstStyle/>
        <a:p>
          <a:endParaRPr lang="en-IE"/>
        </a:p>
      </dgm:t>
    </dgm:pt>
    <dgm:pt modelId="{E4C667B1-200F-423C-8234-5743198977A8}">
      <dgm:prSet phldrT="[Text]" custT="1"/>
      <dgm:spPr/>
      <dgm:t>
        <a:bodyPr/>
        <a:lstStyle/>
        <a:p>
          <a:r>
            <a:rPr lang="en-US" sz="1400" dirty="0"/>
            <a:t>Morgan Stanley</a:t>
          </a:r>
          <a:endParaRPr lang="en-IE" sz="1400" dirty="0"/>
        </a:p>
      </dgm:t>
    </dgm:pt>
    <dgm:pt modelId="{CDCDBFB3-64D5-41E1-9983-EB6788FCAC58}" type="parTrans" cxnId="{72B9F3D8-6020-4E68-93A7-1D5239E5F70D}">
      <dgm:prSet/>
      <dgm:spPr/>
      <dgm:t>
        <a:bodyPr/>
        <a:lstStyle/>
        <a:p>
          <a:endParaRPr lang="en-IE"/>
        </a:p>
      </dgm:t>
    </dgm:pt>
    <dgm:pt modelId="{FC294F7F-E76E-47EC-94BE-046A2C4E53B0}" type="sibTrans" cxnId="{72B9F3D8-6020-4E68-93A7-1D5239E5F70D}">
      <dgm:prSet/>
      <dgm:spPr/>
      <dgm:t>
        <a:bodyPr/>
        <a:lstStyle/>
        <a:p>
          <a:endParaRPr lang="en-IE"/>
        </a:p>
      </dgm:t>
    </dgm:pt>
    <dgm:pt modelId="{599CBE67-8E1F-457A-B227-F347916790CF}">
      <dgm:prSet custT="1"/>
      <dgm:spPr/>
      <dgm:t>
        <a:bodyPr/>
        <a:lstStyle/>
        <a:p>
          <a:r>
            <a:rPr lang="en-IE" sz="1400" dirty="0"/>
            <a:t>UBS-Credit Suisse</a:t>
          </a:r>
        </a:p>
      </dgm:t>
    </dgm:pt>
    <dgm:pt modelId="{1FD8EA02-28B0-4AF3-8FB7-14AB8EB94B05}" type="parTrans" cxnId="{C4DAA660-0FC7-4C74-922F-DE5293899062}">
      <dgm:prSet/>
      <dgm:spPr/>
      <dgm:t>
        <a:bodyPr/>
        <a:lstStyle/>
        <a:p>
          <a:endParaRPr lang="en-IE"/>
        </a:p>
      </dgm:t>
    </dgm:pt>
    <dgm:pt modelId="{E8BA379E-6F08-4126-B589-1E42F77D69B9}" type="sibTrans" cxnId="{C4DAA660-0FC7-4C74-922F-DE5293899062}">
      <dgm:prSet/>
      <dgm:spPr/>
      <dgm:t>
        <a:bodyPr/>
        <a:lstStyle/>
        <a:p>
          <a:endParaRPr lang="en-IE"/>
        </a:p>
      </dgm:t>
    </dgm:pt>
    <dgm:pt modelId="{705BD3FA-83D6-4200-9D80-AE7A96F06E05}">
      <dgm:prSet custT="1"/>
      <dgm:spPr/>
      <dgm:t>
        <a:bodyPr/>
        <a:lstStyle/>
        <a:p>
          <a:r>
            <a:rPr lang="en-IE" sz="1400" dirty="0"/>
            <a:t>Athlos Capital Services</a:t>
          </a:r>
        </a:p>
      </dgm:t>
    </dgm:pt>
    <dgm:pt modelId="{B7C50B12-751A-4BFB-BEDF-D8A7D531C70E}" type="parTrans" cxnId="{4CBB9FC0-F4A4-44AC-8594-2F8A96E060B4}">
      <dgm:prSet/>
      <dgm:spPr/>
      <dgm:t>
        <a:bodyPr/>
        <a:lstStyle/>
        <a:p>
          <a:endParaRPr lang="en-IE"/>
        </a:p>
      </dgm:t>
    </dgm:pt>
    <dgm:pt modelId="{37DFBC54-D325-4D65-8D6F-5E34DC012728}" type="sibTrans" cxnId="{4CBB9FC0-F4A4-44AC-8594-2F8A96E060B4}">
      <dgm:prSet/>
      <dgm:spPr/>
      <dgm:t>
        <a:bodyPr/>
        <a:lstStyle/>
        <a:p>
          <a:endParaRPr lang="en-IE"/>
        </a:p>
      </dgm:t>
    </dgm:pt>
    <dgm:pt modelId="{3883FB94-76DC-4AEA-AEF9-1F65AA27D243}">
      <dgm:prSet custT="1"/>
      <dgm:spPr/>
      <dgm:t>
        <a:bodyPr/>
        <a:lstStyle/>
        <a:p>
          <a:r>
            <a:rPr lang="en-IE" sz="1400" dirty="0"/>
            <a:t>Atlantic  Securities</a:t>
          </a:r>
        </a:p>
      </dgm:t>
    </dgm:pt>
    <dgm:pt modelId="{5448DB7C-CE56-400D-97B2-FD86431479C8}" type="parTrans" cxnId="{428DDF6E-7ED6-4F08-A04B-EBAD05A63FE3}">
      <dgm:prSet/>
      <dgm:spPr/>
      <dgm:t>
        <a:bodyPr/>
        <a:lstStyle/>
        <a:p>
          <a:endParaRPr lang="en-IE"/>
        </a:p>
      </dgm:t>
    </dgm:pt>
    <dgm:pt modelId="{B985FF7A-1F4C-41CC-B7C3-397ADFFB77AE}" type="sibTrans" cxnId="{428DDF6E-7ED6-4F08-A04B-EBAD05A63FE3}">
      <dgm:prSet/>
      <dgm:spPr/>
      <dgm:t>
        <a:bodyPr/>
        <a:lstStyle/>
        <a:p>
          <a:endParaRPr lang="en-IE"/>
        </a:p>
      </dgm:t>
    </dgm:pt>
    <dgm:pt modelId="{514A8886-0696-43F2-851A-73F17E422E0B}" type="pres">
      <dgm:prSet presAssocID="{9DA1AA92-4C6D-4598-970F-E9B1F6B3D838}" presName="linear" presStyleCnt="0">
        <dgm:presLayoutVars>
          <dgm:animLvl val="lvl"/>
          <dgm:resizeHandles val="exact"/>
        </dgm:presLayoutVars>
      </dgm:prSet>
      <dgm:spPr/>
    </dgm:pt>
    <dgm:pt modelId="{807ADDBE-6A68-4C5C-851B-FD58C161CE3D}" type="pres">
      <dgm:prSet presAssocID="{2E0FF08E-09A4-4C58-91D2-15B8DA7AC66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567B7CA-9A0F-46D1-B25E-B23FFCAFC96E}" type="pres">
      <dgm:prSet presAssocID="{0FFE72B3-508F-48BA-BB02-44045FF3666C}" presName="spacer" presStyleCnt="0"/>
      <dgm:spPr/>
    </dgm:pt>
    <dgm:pt modelId="{B50DC0D1-B824-493B-856C-12BA7557EF57}" type="pres">
      <dgm:prSet presAssocID="{3883FB94-76DC-4AEA-AEF9-1F65AA27D24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B27446F-6775-4D8F-8258-156997A25CA9}" type="pres">
      <dgm:prSet presAssocID="{B985FF7A-1F4C-41CC-B7C3-397ADFFB77AE}" presName="spacer" presStyleCnt="0"/>
      <dgm:spPr/>
    </dgm:pt>
    <dgm:pt modelId="{428495EC-ECF2-45CE-BC74-85FC527F11E8}" type="pres">
      <dgm:prSet presAssocID="{599CBE67-8E1F-457A-B227-F347916790C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CB924E7-58CE-4550-97DD-F374A0C3F744}" type="pres">
      <dgm:prSet presAssocID="{E8BA379E-6F08-4126-B589-1E42F77D69B9}" presName="spacer" presStyleCnt="0"/>
      <dgm:spPr/>
    </dgm:pt>
    <dgm:pt modelId="{230FCF88-1BFD-4BFA-A340-E9A4D2080D93}" type="pres">
      <dgm:prSet presAssocID="{29317F96-EB65-4FAD-AF07-E76E9C3642F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9286D80-1A56-4068-984F-EAD2D851B489}" type="pres">
      <dgm:prSet presAssocID="{5351AF41-127A-46D1-8A38-71D338CA0F63}" presName="spacer" presStyleCnt="0"/>
      <dgm:spPr/>
    </dgm:pt>
    <dgm:pt modelId="{08293523-9EC9-45C5-B80F-198441CF0280}" type="pres">
      <dgm:prSet presAssocID="{E4C667B1-200F-423C-8234-5743198977A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C1F61503-DD16-46D4-89D9-302F38613F3B}" type="pres">
      <dgm:prSet presAssocID="{FC294F7F-E76E-47EC-94BE-046A2C4E53B0}" presName="spacer" presStyleCnt="0"/>
      <dgm:spPr/>
    </dgm:pt>
    <dgm:pt modelId="{16F7D306-3B74-40C1-91F3-C680F041ED2D}" type="pres">
      <dgm:prSet presAssocID="{705BD3FA-83D6-4200-9D80-AE7A96F06E05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154481A-462A-455E-9070-0E6038D5C881}" type="presOf" srcId="{E4C667B1-200F-423C-8234-5743198977A8}" destId="{08293523-9EC9-45C5-B80F-198441CF0280}" srcOrd="0" destOrd="0" presId="urn:microsoft.com/office/officeart/2005/8/layout/vList2"/>
    <dgm:cxn modelId="{6DFCD037-E75B-4C27-8853-AD6B028FF4AD}" type="presOf" srcId="{2E0FF08E-09A4-4C58-91D2-15B8DA7AC668}" destId="{807ADDBE-6A68-4C5C-851B-FD58C161CE3D}" srcOrd="0" destOrd="0" presId="urn:microsoft.com/office/officeart/2005/8/layout/vList2"/>
    <dgm:cxn modelId="{01B63E5D-A202-4F6C-AA2F-1708E2FE9E2B}" type="presOf" srcId="{599CBE67-8E1F-457A-B227-F347916790CF}" destId="{428495EC-ECF2-45CE-BC74-85FC527F11E8}" srcOrd="0" destOrd="0" presId="urn:microsoft.com/office/officeart/2005/8/layout/vList2"/>
    <dgm:cxn modelId="{C4DAA660-0FC7-4C74-922F-DE5293899062}" srcId="{9DA1AA92-4C6D-4598-970F-E9B1F6B3D838}" destId="{599CBE67-8E1F-457A-B227-F347916790CF}" srcOrd="2" destOrd="0" parTransId="{1FD8EA02-28B0-4AF3-8FB7-14AB8EB94B05}" sibTransId="{E8BA379E-6F08-4126-B589-1E42F77D69B9}"/>
    <dgm:cxn modelId="{428DDF6E-7ED6-4F08-A04B-EBAD05A63FE3}" srcId="{9DA1AA92-4C6D-4598-970F-E9B1F6B3D838}" destId="{3883FB94-76DC-4AEA-AEF9-1F65AA27D243}" srcOrd="1" destOrd="0" parTransId="{5448DB7C-CE56-400D-97B2-FD86431479C8}" sibTransId="{B985FF7A-1F4C-41CC-B7C3-397ADFFB77AE}"/>
    <dgm:cxn modelId="{C4C36754-601B-4950-85E5-CE3CC59E3224}" srcId="{9DA1AA92-4C6D-4598-970F-E9B1F6B3D838}" destId="{2E0FF08E-09A4-4C58-91D2-15B8DA7AC668}" srcOrd="0" destOrd="0" parTransId="{0F3529D6-9B41-46F7-A4DC-6A2BA92EC6C6}" sibTransId="{0FFE72B3-508F-48BA-BB02-44045FF3666C}"/>
    <dgm:cxn modelId="{AE56CB7B-AEB5-4ACD-AE67-08FC0CF4EBB9}" type="presOf" srcId="{705BD3FA-83D6-4200-9D80-AE7A96F06E05}" destId="{16F7D306-3B74-40C1-91F3-C680F041ED2D}" srcOrd="0" destOrd="0" presId="urn:microsoft.com/office/officeart/2005/8/layout/vList2"/>
    <dgm:cxn modelId="{7EA20F85-9943-47BE-AABB-BE8D03E3510E}" type="presOf" srcId="{9DA1AA92-4C6D-4598-970F-E9B1F6B3D838}" destId="{514A8886-0696-43F2-851A-73F17E422E0B}" srcOrd="0" destOrd="0" presId="urn:microsoft.com/office/officeart/2005/8/layout/vList2"/>
    <dgm:cxn modelId="{D0A4A48E-D6ED-48F7-BC07-A63726571795}" type="presOf" srcId="{29317F96-EB65-4FAD-AF07-E76E9C3642F1}" destId="{230FCF88-1BFD-4BFA-A340-E9A4D2080D93}" srcOrd="0" destOrd="0" presId="urn:microsoft.com/office/officeart/2005/8/layout/vList2"/>
    <dgm:cxn modelId="{A9D9EE9E-948F-44CE-B3D8-9EFBD8069B18}" srcId="{9DA1AA92-4C6D-4598-970F-E9B1F6B3D838}" destId="{29317F96-EB65-4FAD-AF07-E76E9C3642F1}" srcOrd="3" destOrd="0" parTransId="{6BF7CA1E-B755-4B4C-ABF3-BCBD848C7124}" sibTransId="{5351AF41-127A-46D1-8A38-71D338CA0F63}"/>
    <dgm:cxn modelId="{4CBB9FC0-F4A4-44AC-8594-2F8A96E060B4}" srcId="{9DA1AA92-4C6D-4598-970F-E9B1F6B3D838}" destId="{705BD3FA-83D6-4200-9D80-AE7A96F06E05}" srcOrd="5" destOrd="0" parTransId="{B7C50B12-751A-4BFB-BEDF-D8A7D531C70E}" sibTransId="{37DFBC54-D325-4D65-8D6F-5E34DC012728}"/>
    <dgm:cxn modelId="{72B9F3D8-6020-4E68-93A7-1D5239E5F70D}" srcId="{9DA1AA92-4C6D-4598-970F-E9B1F6B3D838}" destId="{E4C667B1-200F-423C-8234-5743198977A8}" srcOrd="4" destOrd="0" parTransId="{CDCDBFB3-64D5-41E1-9983-EB6788FCAC58}" sibTransId="{FC294F7F-E76E-47EC-94BE-046A2C4E53B0}"/>
    <dgm:cxn modelId="{C44F50E6-6199-473D-96BE-DD06A1E7DC9B}" type="presOf" srcId="{3883FB94-76DC-4AEA-AEF9-1F65AA27D243}" destId="{B50DC0D1-B824-493B-856C-12BA7557EF57}" srcOrd="0" destOrd="0" presId="urn:microsoft.com/office/officeart/2005/8/layout/vList2"/>
    <dgm:cxn modelId="{E8354EE9-A12C-420C-A531-974CD9860953}" type="presParOf" srcId="{514A8886-0696-43F2-851A-73F17E422E0B}" destId="{807ADDBE-6A68-4C5C-851B-FD58C161CE3D}" srcOrd="0" destOrd="0" presId="urn:microsoft.com/office/officeart/2005/8/layout/vList2"/>
    <dgm:cxn modelId="{F1C5493D-3E63-4374-8EAE-FAA701FCCD1D}" type="presParOf" srcId="{514A8886-0696-43F2-851A-73F17E422E0B}" destId="{2567B7CA-9A0F-46D1-B25E-B23FFCAFC96E}" srcOrd="1" destOrd="0" presId="urn:microsoft.com/office/officeart/2005/8/layout/vList2"/>
    <dgm:cxn modelId="{ED16DC81-8504-4EA1-9A54-7088E430FC8E}" type="presParOf" srcId="{514A8886-0696-43F2-851A-73F17E422E0B}" destId="{B50DC0D1-B824-493B-856C-12BA7557EF57}" srcOrd="2" destOrd="0" presId="urn:microsoft.com/office/officeart/2005/8/layout/vList2"/>
    <dgm:cxn modelId="{79CFE2F9-77A8-4ACF-8CD4-DB8FD41EC58A}" type="presParOf" srcId="{514A8886-0696-43F2-851A-73F17E422E0B}" destId="{8B27446F-6775-4D8F-8258-156997A25CA9}" srcOrd="3" destOrd="0" presId="urn:microsoft.com/office/officeart/2005/8/layout/vList2"/>
    <dgm:cxn modelId="{B95D9E06-91B4-4FDD-8032-E4653CF12451}" type="presParOf" srcId="{514A8886-0696-43F2-851A-73F17E422E0B}" destId="{428495EC-ECF2-45CE-BC74-85FC527F11E8}" srcOrd="4" destOrd="0" presId="urn:microsoft.com/office/officeart/2005/8/layout/vList2"/>
    <dgm:cxn modelId="{FADC9C6B-C3ED-4DF4-90C3-5BFB233D411D}" type="presParOf" srcId="{514A8886-0696-43F2-851A-73F17E422E0B}" destId="{5CB924E7-58CE-4550-97DD-F374A0C3F744}" srcOrd="5" destOrd="0" presId="urn:microsoft.com/office/officeart/2005/8/layout/vList2"/>
    <dgm:cxn modelId="{EAE4A609-8CF9-49D7-9646-B05E31107986}" type="presParOf" srcId="{514A8886-0696-43F2-851A-73F17E422E0B}" destId="{230FCF88-1BFD-4BFA-A340-E9A4D2080D93}" srcOrd="6" destOrd="0" presId="urn:microsoft.com/office/officeart/2005/8/layout/vList2"/>
    <dgm:cxn modelId="{AA0AE419-F58F-4F89-88B3-597339C65927}" type="presParOf" srcId="{514A8886-0696-43F2-851A-73F17E422E0B}" destId="{D9286D80-1A56-4068-984F-EAD2D851B489}" srcOrd="7" destOrd="0" presId="urn:microsoft.com/office/officeart/2005/8/layout/vList2"/>
    <dgm:cxn modelId="{3135B1AA-33D6-48E5-AF83-0E35C936E78B}" type="presParOf" srcId="{514A8886-0696-43F2-851A-73F17E422E0B}" destId="{08293523-9EC9-45C5-B80F-198441CF0280}" srcOrd="8" destOrd="0" presId="urn:microsoft.com/office/officeart/2005/8/layout/vList2"/>
    <dgm:cxn modelId="{F2DEC759-FB47-49B7-BE0A-B026C9998FBE}" type="presParOf" srcId="{514A8886-0696-43F2-851A-73F17E422E0B}" destId="{C1F61503-DD16-46D4-89D9-302F38613F3B}" srcOrd="9" destOrd="0" presId="urn:microsoft.com/office/officeart/2005/8/layout/vList2"/>
    <dgm:cxn modelId="{67D9B26C-F14D-4A4D-915B-FA58C61AAAEB}" type="presParOf" srcId="{514A8886-0696-43F2-851A-73F17E422E0B}" destId="{16F7D306-3B74-40C1-91F3-C680F041ED2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DE1C67-F399-4E32-9BDF-5224676FBA5B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E"/>
        </a:p>
      </dgm:t>
    </dgm:pt>
    <dgm:pt modelId="{6919D6F1-7DB6-4A96-B18F-CDEF7A033087}">
      <dgm:prSet phldrT="[Text]" phldr="1"/>
      <dgm:spPr/>
      <dgm:t>
        <a:bodyPr/>
        <a:lstStyle/>
        <a:p>
          <a:endParaRPr lang="en-IE" dirty="0"/>
        </a:p>
      </dgm:t>
    </dgm:pt>
    <dgm:pt modelId="{A79071C0-204C-42E2-9F3C-5D581B06FC47}" type="parTrans" cxnId="{F0ACFF73-B0FA-414F-8B14-AF48DC54B42C}">
      <dgm:prSet/>
      <dgm:spPr/>
      <dgm:t>
        <a:bodyPr/>
        <a:lstStyle/>
        <a:p>
          <a:endParaRPr lang="en-IE"/>
        </a:p>
      </dgm:t>
    </dgm:pt>
    <dgm:pt modelId="{53A3F12C-04B9-4A6F-B2EC-4F5AA9E38E8E}" type="sibTrans" cxnId="{F0ACFF73-B0FA-414F-8B14-AF48DC54B42C}">
      <dgm:prSet/>
      <dgm:spPr/>
      <dgm:t>
        <a:bodyPr/>
        <a:lstStyle/>
        <a:p>
          <a:endParaRPr lang="en-IE"/>
        </a:p>
      </dgm:t>
    </dgm:pt>
    <dgm:pt modelId="{A41C15E7-DD9C-48B8-9350-BFAA7EF134AB}">
      <dgm:prSet phldrT="[Text]" phldr="1"/>
      <dgm:spPr/>
      <dgm:t>
        <a:bodyPr/>
        <a:lstStyle/>
        <a:p>
          <a:endParaRPr lang="en-IE" dirty="0"/>
        </a:p>
      </dgm:t>
    </dgm:pt>
    <dgm:pt modelId="{C0521807-0113-47B6-BA8B-4091E854B875}" type="parTrans" cxnId="{97E650F4-C0ED-4C4C-88E3-56E568545352}">
      <dgm:prSet/>
      <dgm:spPr/>
      <dgm:t>
        <a:bodyPr/>
        <a:lstStyle/>
        <a:p>
          <a:endParaRPr lang="en-IE"/>
        </a:p>
      </dgm:t>
    </dgm:pt>
    <dgm:pt modelId="{ABE584CF-23B5-41CB-B6E8-DB756BDF88D1}" type="sibTrans" cxnId="{97E650F4-C0ED-4C4C-88E3-56E568545352}">
      <dgm:prSet/>
      <dgm:spPr/>
      <dgm:t>
        <a:bodyPr/>
        <a:lstStyle/>
        <a:p>
          <a:endParaRPr lang="en-IE"/>
        </a:p>
      </dgm:t>
    </dgm:pt>
    <dgm:pt modelId="{F7633846-CFD0-4E28-9B43-F3614C5672EC}">
      <dgm:prSet phldrT="[Text]" custT="1"/>
      <dgm:spPr/>
      <dgm:t>
        <a:bodyPr/>
        <a:lstStyle/>
        <a:p>
          <a:r>
            <a:rPr lang="el-GR" sz="3600" dirty="0"/>
            <a:t>Ασφαλιστικές εργασίες γενικού κλάδου</a:t>
          </a:r>
          <a:endParaRPr lang="en-IE" sz="3600" dirty="0"/>
        </a:p>
      </dgm:t>
    </dgm:pt>
    <dgm:pt modelId="{F366DFA0-ED76-4655-90BA-AC7FC2FBEA37}" type="sibTrans" cxnId="{DBA023FB-3C9D-44A7-8D9E-58E2DBF502D7}">
      <dgm:prSet/>
      <dgm:spPr/>
      <dgm:t>
        <a:bodyPr/>
        <a:lstStyle/>
        <a:p>
          <a:endParaRPr lang="en-IE"/>
        </a:p>
      </dgm:t>
    </dgm:pt>
    <dgm:pt modelId="{E83F9C2A-FD3B-4EB1-92D6-236AD90F85D2}" type="parTrans" cxnId="{DBA023FB-3C9D-44A7-8D9E-58E2DBF502D7}">
      <dgm:prSet/>
      <dgm:spPr/>
      <dgm:t>
        <a:bodyPr/>
        <a:lstStyle/>
        <a:p>
          <a:endParaRPr lang="en-IE"/>
        </a:p>
      </dgm:t>
    </dgm:pt>
    <dgm:pt modelId="{D212F0B2-2086-4164-8D34-8B4FE00CDE9F}">
      <dgm:prSet phldrT="[Text]" custT="1"/>
      <dgm:spPr/>
      <dgm:t>
        <a:bodyPr/>
        <a:lstStyle/>
        <a:p>
          <a:r>
            <a:rPr lang="el-GR" sz="2800" dirty="0"/>
            <a:t>Επενδυτικές υπηρεσίες μέσω θυγατρικής εταιρείας</a:t>
          </a:r>
          <a:endParaRPr lang="en-IE" sz="2800" dirty="0"/>
        </a:p>
      </dgm:t>
    </dgm:pt>
    <dgm:pt modelId="{C5445A08-61E1-42FE-9A2B-36DA7DAB32EA}" type="sibTrans" cxnId="{887FEF74-DF53-41D8-ABA0-C1C97459EEE5}">
      <dgm:prSet/>
      <dgm:spPr/>
      <dgm:t>
        <a:bodyPr/>
        <a:lstStyle/>
        <a:p>
          <a:endParaRPr lang="en-IE"/>
        </a:p>
      </dgm:t>
    </dgm:pt>
    <dgm:pt modelId="{D13C2179-9EC7-4FCB-85AD-68F950A84974}" type="parTrans" cxnId="{887FEF74-DF53-41D8-ABA0-C1C97459EEE5}">
      <dgm:prSet/>
      <dgm:spPr/>
      <dgm:t>
        <a:bodyPr/>
        <a:lstStyle/>
        <a:p>
          <a:endParaRPr lang="en-IE"/>
        </a:p>
      </dgm:t>
    </dgm:pt>
    <dgm:pt modelId="{45C57D7A-47BF-4E51-98F9-C2CA11121F97}" type="pres">
      <dgm:prSet presAssocID="{47DE1C67-F399-4E32-9BDF-5224676FBA5B}" presName="linearFlow" presStyleCnt="0">
        <dgm:presLayoutVars>
          <dgm:dir/>
          <dgm:animLvl val="lvl"/>
          <dgm:resizeHandles val="exact"/>
        </dgm:presLayoutVars>
      </dgm:prSet>
      <dgm:spPr/>
    </dgm:pt>
    <dgm:pt modelId="{63E8D797-FD50-463E-979F-64C47868EE38}" type="pres">
      <dgm:prSet presAssocID="{6919D6F1-7DB6-4A96-B18F-CDEF7A033087}" presName="composite" presStyleCnt="0"/>
      <dgm:spPr/>
    </dgm:pt>
    <dgm:pt modelId="{F1C7110B-4AB5-4FA6-84C7-798ACEE201DC}" type="pres">
      <dgm:prSet presAssocID="{6919D6F1-7DB6-4A96-B18F-CDEF7A033087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1B106043-80B9-41EF-BD6E-DA326EC6C3EB}" type="pres">
      <dgm:prSet presAssocID="{6919D6F1-7DB6-4A96-B18F-CDEF7A033087}" presName="descendantText" presStyleLbl="alignAcc1" presStyleIdx="0" presStyleCnt="2" custScaleY="157305" custLinFactNeighborX="127" custLinFactNeighborY="2471">
        <dgm:presLayoutVars>
          <dgm:bulletEnabled val="1"/>
        </dgm:presLayoutVars>
      </dgm:prSet>
      <dgm:spPr/>
    </dgm:pt>
    <dgm:pt modelId="{D620C957-0919-4881-A1D2-9DE099453377}" type="pres">
      <dgm:prSet presAssocID="{53A3F12C-04B9-4A6F-B2EC-4F5AA9E38E8E}" presName="sp" presStyleCnt="0"/>
      <dgm:spPr/>
    </dgm:pt>
    <dgm:pt modelId="{948C7DD9-D5CA-4D38-8CF7-9AA4ECF3B252}" type="pres">
      <dgm:prSet presAssocID="{A41C15E7-DD9C-48B8-9350-BFAA7EF134AB}" presName="composite" presStyleCnt="0"/>
      <dgm:spPr/>
    </dgm:pt>
    <dgm:pt modelId="{F6FECFC9-1990-4C59-B2D2-47323CB6DE25}" type="pres">
      <dgm:prSet presAssocID="{A41C15E7-DD9C-48B8-9350-BFAA7EF134AB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86F25E14-AB70-4764-9F40-7D0FA7CE57E2}" type="pres">
      <dgm:prSet presAssocID="{A41C15E7-DD9C-48B8-9350-BFAA7EF134AB}" presName="descendantText" presStyleLbl="alignAcc1" presStyleIdx="1" presStyleCnt="2" custScaleY="104829" custLinFactNeighborX="-112" custLinFactNeighborY="20081">
        <dgm:presLayoutVars>
          <dgm:bulletEnabled val="1"/>
        </dgm:presLayoutVars>
      </dgm:prSet>
      <dgm:spPr/>
    </dgm:pt>
  </dgm:ptLst>
  <dgm:cxnLst>
    <dgm:cxn modelId="{C930521F-C1C0-45FE-9CC3-1A749C2D2719}" type="presOf" srcId="{F7633846-CFD0-4E28-9B43-F3614C5672EC}" destId="{1B106043-80B9-41EF-BD6E-DA326EC6C3EB}" srcOrd="0" destOrd="0" presId="urn:microsoft.com/office/officeart/2005/8/layout/chevron2"/>
    <dgm:cxn modelId="{2FBB2A63-10E7-492D-8E32-C8E5C9D5A750}" type="presOf" srcId="{47DE1C67-F399-4E32-9BDF-5224676FBA5B}" destId="{45C57D7A-47BF-4E51-98F9-C2CA11121F97}" srcOrd="0" destOrd="0" presId="urn:microsoft.com/office/officeart/2005/8/layout/chevron2"/>
    <dgm:cxn modelId="{117F1F47-2C7C-404C-8B28-3CB455A11B0A}" type="presOf" srcId="{D212F0B2-2086-4164-8D34-8B4FE00CDE9F}" destId="{86F25E14-AB70-4764-9F40-7D0FA7CE57E2}" srcOrd="0" destOrd="0" presId="urn:microsoft.com/office/officeart/2005/8/layout/chevron2"/>
    <dgm:cxn modelId="{F0ACFF73-B0FA-414F-8B14-AF48DC54B42C}" srcId="{47DE1C67-F399-4E32-9BDF-5224676FBA5B}" destId="{6919D6F1-7DB6-4A96-B18F-CDEF7A033087}" srcOrd="0" destOrd="0" parTransId="{A79071C0-204C-42E2-9F3C-5D581B06FC47}" sibTransId="{53A3F12C-04B9-4A6F-B2EC-4F5AA9E38E8E}"/>
    <dgm:cxn modelId="{887FEF74-DF53-41D8-ABA0-C1C97459EEE5}" srcId="{A41C15E7-DD9C-48B8-9350-BFAA7EF134AB}" destId="{D212F0B2-2086-4164-8D34-8B4FE00CDE9F}" srcOrd="0" destOrd="0" parTransId="{D13C2179-9EC7-4FCB-85AD-68F950A84974}" sibTransId="{C5445A08-61E1-42FE-9A2B-36DA7DAB32EA}"/>
    <dgm:cxn modelId="{74353DB1-2213-4D3F-8D91-4708A2E1C1E7}" type="presOf" srcId="{6919D6F1-7DB6-4A96-B18F-CDEF7A033087}" destId="{F1C7110B-4AB5-4FA6-84C7-798ACEE201DC}" srcOrd="0" destOrd="0" presId="urn:microsoft.com/office/officeart/2005/8/layout/chevron2"/>
    <dgm:cxn modelId="{847D5EC5-E250-4ED6-9D10-EFD1439CA2EA}" type="presOf" srcId="{A41C15E7-DD9C-48B8-9350-BFAA7EF134AB}" destId="{F6FECFC9-1990-4C59-B2D2-47323CB6DE25}" srcOrd="0" destOrd="0" presId="urn:microsoft.com/office/officeart/2005/8/layout/chevron2"/>
    <dgm:cxn modelId="{97E650F4-C0ED-4C4C-88E3-56E568545352}" srcId="{47DE1C67-F399-4E32-9BDF-5224676FBA5B}" destId="{A41C15E7-DD9C-48B8-9350-BFAA7EF134AB}" srcOrd="1" destOrd="0" parTransId="{C0521807-0113-47B6-BA8B-4091E854B875}" sibTransId="{ABE584CF-23B5-41CB-B6E8-DB756BDF88D1}"/>
    <dgm:cxn modelId="{DBA023FB-3C9D-44A7-8D9E-58E2DBF502D7}" srcId="{6919D6F1-7DB6-4A96-B18F-CDEF7A033087}" destId="{F7633846-CFD0-4E28-9B43-F3614C5672EC}" srcOrd="0" destOrd="0" parTransId="{E83F9C2A-FD3B-4EB1-92D6-236AD90F85D2}" sibTransId="{F366DFA0-ED76-4655-90BA-AC7FC2FBEA37}"/>
    <dgm:cxn modelId="{40C889D7-9832-4DBC-99DC-99CB7E16D641}" type="presParOf" srcId="{45C57D7A-47BF-4E51-98F9-C2CA11121F97}" destId="{63E8D797-FD50-463E-979F-64C47868EE38}" srcOrd="0" destOrd="0" presId="urn:microsoft.com/office/officeart/2005/8/layout/chevron2"/>
    <dgm:cxn modelId="{38606675-2428-4CA6-B007-4E4ADFDB735C}" type="presParOf" srcId="{63E8D797-FD50-463E-979F-64C47868EE38}" destId="{F1C7110B-4AB5-4FA6-84C7-798ACEE201DC}" srcOrd="0" destOrd="0" presId="urn:microsoft.com/office/officeart/2005/8/layout/chevron2"/>
    <dgm:cxn modelId="{F6B0FCE3-3EC8-48AA-8BE3-F2C254875AFD}" type="presParOf" srcId="{63E8D797-FD50-463E-979F-64C47868EE38}" destId="{1B106043-80B9-41EF-BD6E-DA326EC6C3EB}" srcOrd="1" destOrd="0" presId="urn:microsoft.com/office/officeart/2005/8/layout/chevron2"/>
    <dgm:cxn modelId="{D6511DBB-F137-4D67-B22F-7038523C2BCE}" type="presParOf" srcId="{45C57D7A-47BF-4E51-98F9-C2CA11121F97}" destId="{D620C957-0919-4881-A1D2-9DE099453377}" srcOrd="1" destOrd="0" presId="urn:microsoft.com/office/officeart/2005/8/layout/chevron2"/>
    <dgm:cxn modelId="{7336A980-2C68-4114-A981-202D6EBAE853}" type="presParOf" srcId="{45C57D7A-47BF-4E51-98F9-C2CA11121F97}" destId="{948C7DD9-D5CA-4D38-8CF7-9AA4ECF3B252}" srcOrd="2" destOrd="0" presId="urn:microsoft.com/office/officeart/2005/8/layout/chevron2"/>
    <dgm:cxn modelId="{859D9142-4167-4B65-8562-81B1226938EF}" type="presParOf" srcId="{948C7DD9-D5CA-4D38-8CF7-9AA4ECF3B252}" destId="{F6FECFC9-1990-4C59-B2D2-47323CB6DE25}" srcOrd="0" destOrd="0" presId="urn:microsoft.com/office/officeart/2005/8/layout/chevron2"/>
    <dgm:cxn modelId="{AC17852C-318B-4D5C-A692-9AE20C2A3A0B}" type="presParOf" srcId="{948C7DD9-D5CA-4D38-8CF7-9AA4ECF3B252}" destId="{86F25E14-AB70-4764-9F40-7D0FA7CE57E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681AC8-AC72-4C36-93D1-DAD65E508BBF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E"/>
        </a:p>
      </dgm:t>
    </dgm:pt>
    <dgm:pt modelId="{F5333B92-F477-46AC-9A44-C5EA7872073A}">
      <dgm:prSet phldrT="[Text]"/>
      <dgm:spPr/>
      <dgm:t>
        <a:bodyPr/>
        <a:lstStyle/>
        <a:p>
          <a:r>
            <a:rPr lang="el-GR" dirty="0"/>
            <a:t>Ασφάλιστρα γενικού κλάδου </a:t>
          </a:r>
          <a:endParaRPr lang="en-IE" dirty="0"/>
        </a:p>
      </dgm:t>
    </dgm:pt>
    <dgm:pt modelId="{B5AFE0B6-EE1A-4870-BB9D-7861C466400D}" type="parTrans" cxnId="{2AD6F124-967D-4E26-BE79-589E2704D28C}">
      <dgm:prSet/>
      <dgm:spPr/>
      <dgm:t>
        <a:bodyPr/>
        <a:lstStyle/>
        <a:p>
          <a:endParaRPr lang="en-IE"/>
        </a:p>
      </dgm:t>
    </dgm:pt>
    <dgm:pt modelId="{8C2809B8-98C5-44CA-8CD8-E72930056D30}" type="sibTrans" cxnId="{2AD6F124-967D-4E26-BE79-589E2704D28C}">
      <dgm:prSet/>
      <dgm:spPr/>
      <dgm:t>
        <a:bodyPr/>
        <a:lstStyle/>
        <a:p>
          <a:endParaRPr lang="en-IE"/>
        </a:p>
      </dgm:t>
    </dgm:pt>
    <dgm:pt modelId="{BD0A62CA-EAC8-4E2F-84CF-3857197A97A9}">
      <dgm:prSet phldrT="[Text]"/>
      <dgm:spPr/>
      <dgm:t>
        <a:bodyPr/>
        <a:lstStyle/>
        <a:p>
          <a:r>
            <a:rPr lang="el-GR" dirty="0"/>
            <a:t>Ασφάλιστρα ανά κεφαλή </a:t>
          </a:r>
          <a:endParaRPr lang="en-IE" dirty="0"/>
        </a:p>
      </dgm:t>
    </dgm:pt>
    <dgm:pt modelId="{E53BDB25-199F-405C-8CC8-352499D0ED71}" type="parTrans" cxnId="{824A5274-506B-4CDD-BC4A-C0F8EFAC1615}">
      <dgm:prSet/>
      <dgm:spPr/>
      <dgm:t>
        <a:bodyPr/>
        <a:lstStyle/>
        <a:p>
          <a:endParaRPr lang="en-IE"/>
        </a:p>
      </dgm:t>
    </dgm:pt>
    <dgm:pt modelId="{A793D896-CD24-4F2C-BDC8-DCB0F1A8102D}" type="sibTrans" cxnId="{824A5274-506B-4CDD-BC4A-C0F8EFAC1615}">
      <dgm:prSet/>
      <dgm:spPr/>
      <dgm:t>
        <a:bodyPr/>
        <a:lstStyle/>
        <a:p>
          <a:endParaRPr lang="en-IE"/>
        </a:p>
      </dgm:t>
    </dgm:pt>
    <dgm:pt modelId="{DF1DD6A8-52C1-4280-90F3-5402785D8EBD}">
      <dgm:prSet phldrT="[Text]"/>
      <dgm:spPr/>
      <dgm:t>
        <a:bodyPr/>
        <a:lstStyle/>
        <a:p>
          <a:r>
            <a:rPr lang="el-GR" dirty="0"/>
            <a:t>Ασφάλιστρα προς ΑΕΠ</a:t>
          </a:r>
          <a:endParaRPr lang="en-IE" dirty="0"/>
        </a:p>
      </dgm:t>
    </dgm:pt>
    <dgm:pt modelId="{CD2EEE62-56E4-4D46-BB20-DBC30732D839}" type="parTrans" cxnId="{F0B51B18-717D-4193-9E6D-EC5FC2E898FA}">
      <dgm:prSet/>
      <dgm:spPr/>
      <dgm:t>
        <a:bodyPr/>
        <a:lstStyle/>
        <a:p>
          <a:endParaRPr lang="en-IE"/>
        </a:p>
      </dgm:t>
    </dgm:pt>
    <dgm:pt modelId="{AD0CE1A6-072C-4D18-B7A5-56DE54CAA611}" type="sibTrans" cxnId="{F0B51B18-717D-4193-9E6D-EC5FC2E898FA}">
      <dgm:prSet/>
      <dgm:spPr/>
      <dgm:t>
        <a:bodyPr/>
        <a:lstStyle/>
        <a:p>
          <a:endParaRPr lang="en-IE"/>
        </a:p>
      </dgm:t>
    </dgm:pt>
    <dgm:pt modelId="{3E95594A-AFAC-4D47-9982-33062BE38CD2}">
      <dgm:prSet phldrT="[Text]"/>
      <dgm:spPr/>
      <dgm:t>
        <a:bodyPr anchor="ctr"/>
        <a:lstStyle/>
        <a:p>
          <a:pPr algn="ctr"/>
          <a:r>
            <a:rPr lang="el-GR" dirty="0"/>
            <a:t>€</a:t>
          </a:r>
          <a:r>
            <a:rPr lang="en-US" dirty="0"/>
            <a:t>614</a:t>
          </a:r>
          <a:r>
            <a:rPr lang="el-GR" dirty="0"/>
            <a:t> εκ.</a:t>
          </a:r>
          <a:endParaRPr lang="en-IE" dirty="0"/>
        </a:p>
      </dgm:t>
    </dgm:pt>
    <dgm:pt modelId="{1072C69E-6ED2-48BF-9309-262DF19B8574}" type="parTrans" cxnId="{5992726F-9DAD-44EF-8DCE-48152221DF50}">
      <dgm:prSet/>
      <dgm:spPr/>
      <dgm:t>
        <a:bodyPr/>
        <a:lstStyle/>
        <a:p>
          <a:endParaRPr lang="en-IE"/>
        </a:p>
      </dgm:t>
    </dgm:pt>
    <dgm:pt modelId="{A3EAEF43-F23F-4746-8835-D0A2BB6C4540}" type="sibTrans" cxnId="{5992726F-9DAD-44EF-8DCE-48152221DF50}">
      <dgm:prSet/>
      <dgm:spPr/>
      <dgm:t>
        <a:bodyPr/>
        <a:lstStyle/>
        <a:p>
          <a:endParaRPr lang="en-IE"/>
        </a:p>
      </dgm:t>
    </dgm:pt>
    <dgm:pt modelId="{B5B32949-E66A-43F7-8B25-06365479A89A}">
      <dgm:prSet phldrT="[Text]"/>
      <dgm:spPr/>
      <dgm:t>
        <a:bodyPr anchor="ctr"/>
        <a:lstStyle/>
        <a:p>
          <a:pPr algn="ctr"/>
          <a:r>
            <a:rPr lang="el-GR" dirty="0"/>
            <a:t>€</a:t>
          </a:r>
          <a:r>
            <a:rPr lang="en-US" dirty="0"/>
            <a:t>627</a:t>
          </a:r>
          <a:endParaRPr lang="en-IE" dirty="0"/>
        </a:p>
      </dgm:t>
    </dgm:pt>
    <dgm:pt modelId="{DEA697BB-BBDC-4B65-9FF8-12FFE5C58D62}" type="parTrans" cxnId="{F481A6F1-D583-4767-8867-12FCFDF440EF}">
      <dgm:prSet/>
      <dgm:spPr/>
      <dgm:t>
        <a:bodyPr/>
        <a:lstStyle/>
        <a:p>
          <a:endParaRPr lang="en-IE"/>
        </a:p>
      </dgm:t>
    </dgm:pt>
    <dgm:pt modelId="{E9114455-92D3-4CF5-A230-D1D097F69B87}" type="sibTrans" cxnId="{F481A6F1-D583-4767-8867-12FCFDF440EF}">
      <dgm:prSet/>
      <dgm:spPr/>
      <dgm:t>
        <a:bodyPr/>
        <a:lstStyle/>
        <a:p>
          <a:endParaRPr lang="en-IE"/>
        </a:p>
      </dgm:t>
    </dgm:pt>
    <dgm:pt modelId="{6FEA048A-CFA8-4479-97CE-AEA7DF670A0D}">
      <dgm:prSet phldrT="[Text]"/>
      <dgm:spPr/>
      <dgm:t>
        <a:bodyPr anchor="ctr"/>
        <a:lstStyle/>
        <a:p>
          <a:pPr algn="ctr"/>
          <a:r>
            <a:rPr lang="el-GR" dirty="0"/>
            <a:t>2,</a:t>
          </a:r>
          <a:r>
            <a:rPr lang="en-US" dirty="0"/>
            <a:t>2</a:t>
          </a:r>
          <a:r>
            <a:rPr lang="el-GR" dirty="0"/>
            <a:t>%</a:t>
          </a:r>
          <a:endParaRPr lang="en-IE" dirty="0"/>
        </a:p>
      </dgm:t>
    </dgm:pt>
    <dgm:pt modelId="{68FF8D2C-915E-47EF-86B5-E6F0D2CEA734}" type="parTrans" cxnId="{EEA48CF8-B35B-40CC-ABF9-60CA42CD383A}">
      <dgm:prSet/>
      <dgm:spPr/>
      <dgm:t>
        <a:bodyPr/>
        <a:lstStyle/>
        <a:p>
          <a:endParaRPr lang="en-IE"/>
        </a:p>
      </dgm:t>
    </dgm:pt>
    <dgm:pt modelId="{E74CEA62-F110-45E0-A70F-EA536BC04CB7}" type="sibTrans" cxnId="{EEA48CF8-B35B-40CC-ABF9-60CA42CD383A}">
      <dgm:prSet/>
      <dgm:spPr/>
      <dgm:t>
        <a:bodyPr/>
        <a:lstStyle/>
        <a:p>
          <a:endParaRPr lang="en-IE"/>
        </a:p>
      </dgm:t>
    </dgm:pt>
    <dgm:pt modelId="{C6B41536-12C3-4B59-967F-126600261C6B}">
      <dgm:prSet/>
      <dgm:spPr/>
      <dgm:t>
        <a:bodyPr/>
        <a:lstStyle/>
        <a:p>
          <a:r>
            <a:rPr lang="el-GR" dirty="0"/>
            <a:t>Ρυθμός αύξησης ασφαλίστρων</a:t>
          </a:r>
          <a:endParaRPr lang="en-IE" dirty="0"/>
        </a:p>
      </dgm:t>
    </dgm:pt>
    <dgm:pt modelId="{8453BDD0-6C5C-4DA7-90D5-58D670835FC2}" type="parTrans" cxnId="{62129557-1253-4426-9BD3-8611C2C524BF}">
      <dgm:prSet/>
      <dgm:spPr/>
      <dgm:t>
        <a:bodyPr/>
        <a:lstStyle/>
        <a:p>
          <a:endParaRPr lang="en-IE"/>
        </a:p>
      </dgm:t>
    </dgm:pt>
    <dgm:pt modelId="{5AB3687D-EEBE-404C-A06E-A7B353800605}" type="sibTrans" cxnId="{62129557-1253-4426-9BD3-8611C2C524BF}">
      <dgm:prSet/>
      <dgm:spPr/>
      <dgm:t>
        <a:bodyPr/>
        <a:lstStyle/>
        <a:p>
          <a:endParaRPr lang="en-IE"/>
        </a:p>
      </dgm:t>
    </dgm:pt>
    <dgm:pt modelId="{B12DD8B7-BA74-4E93-AD82-F88FEB51D339}">
      <dgm:prSet/>
      <dgm:spPr/>
      <dgm:t>
        <a:bodyPr anchor="ctr"/>
        <a:lstStyle/>
        <a:p>
          <a:pPr algn="ctr"/>
          <a:r>
            <a:rPr lang="en-US" dirty="0"/>
            <a:t>5</a:t>
          </a:r>
          <a:r>
            <a:rPr lang="el-GR" dirty="0"/>
            <a:t>,</a:t>
          </a:r>
          <a:r>
            <a:rPr lang="en-US" dirty="0"/>
            <a:t>6</a:t>
          </a:r>
          <a:r>
            <a:rPr lang="el-GR" dirty="0"/>
            <a:t>%</a:t>
          </a:r>
          <a:endParaRPr lang="en-IE" dirty="0"/>
        </a:p>
      </dgm:t>
    </dgm:pt>
    <dgm:pt modelId="{2783A319-886B-40C2-9DEB-2CE663E209BC}" type="parTrans" cxnId="{C43CAC2E-5381-45D8-8193-D5102F2E08B3}">
      <dgm:prSet/>
      <dgm:spPr/>
      <dgm:t>
        <a:bodyPr/>
        <a:lstStyle/>
        <a:p>
          <a:endParaRPr lang="en-IE"/>
        </a:p>
      </dgm:t>
    </dgm:pt>
    <dgm:pt modelId="{57F802AA-20F7-434D-BA60-E563F74F7087}" type="sibTrans" cxnId="{C43CAC2E-5381-45D8-8193-D5102F2E08B3}">
      <dgm:prSet/>
      <dgm:spPr/>
      <dgm:t>
        <a:bodyPr/>
        <a:lstStyle/>
        <a:p>
          <a:endParaRPr lang="en-IE"/>
        </a:p>
      </dgm:t>
    </dgm:pt>
    <dgm:pt modelId="{9B75D377-A7EE-4440-8C7E-C55AA9C770B6}" type="pres">
      <dgm:prSet presAssocID="{B8681AC8-AC72-4C36-93D1-DAD65E508BBF}" presName="Name0" presStyleCnt="0">
        <dgm:presLayoutVars>
          <dgm:dir/>
          <dgm:animLvl val="lvl"/>
          <dgm:resizeHandles val="exact"/>
        </dgm:presLayoutVars>
      </dgm:prSet>
      <dgm:spPr/>
    </dgm:pt>
    <dgm:pt modelId="{D7030300-8068-4836-A05B-892836FFA1B3}" type="pres">
      <dgm:prSet presAssocID="{F5333B92-F477-46AC-9A44-C5EA7872073A}" presName="composite" presStyleCnt="0"/>
      <dgm:spPr/>
    </dgm:pt>
    <dgm:pt modelId="{D19E2706-E077-4DE4-9179-2B6F78006A37}" type="pres">
      <dgm:prSet presAssocID="{F5333B92-F477-46AC-9A44-C5EA7872073A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E14879C3-BE11-48C5-8349-909B6D339418}" type="pres">
      <dgm:prSet presAssocID="{F5333B92-F477-46AC-9A44-C5EA7872073A}" presName="desTx" presStyleLbl="alignAccFollowNode1" presStyleIdx="0" presStyleCnt="4">
        <dgm:presLayoutVars>
          <dgm:bulletEnabled val="1"/>
        </dgm:presLayoutVars>
      </dgm:prSet>
      <dgm:spPr/>
    </dgm:pt>
    <dgm:pt modelId="{C6F6CA2F-E57B-469C-802F-3062C62A69B8}" type="pres">
      <dgm:prSet presAssocID="{8C2809B8-98C5-44CA-8CD8-E72930056D30}" presName="space" presStyleCnt="0"/>
      <dgm:spPr/>
    </dgm:pt>
    <dgm:pt modelId="{05085125-D0AD-429C-8A52-771D45EEBE88}" type="pres">
      <dgm:prSet presAssocID="{C6B41536-12C3-4B59-967F-126600261C6B}" presName="composite" presStyleCnt="0"/>
      <dgm:spPr/>
    </dgm:pt>
    <dgm:pt modelId="{D54297AE-1678-40B3-B13B-994AA64006C7}" type="pres">
      <dgm:prSet presAssocID="{C6B41536-12C3-4B59-967F-126600261C6B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54D1D375-BAE8-478A-82DC-986C9DAA00B6}" type="pres">
      <dgm:prSet presAssocID="{C6B41536-12C3-4B59-967F-126600261C6B}" presName="desTx" presStyleLbl="alignAccFollowNode1" presStyleIdx="1" presStyleCnt="4">
        <dgm:presLayoutVars>
          <dgm:bulletEnabled val="1"/>
        </dgm:presLayoutVars>
      </dgm:prSet>
      <dgm:spPr/>
    </dgm:pt>
    <dgm:pt modelId="{95D9B10D-C6F2-48EA-A765-60846FA13FD6}" type="pres">
      <dgm:prSet presAssocID="{5AB3687D-EEBE-404C-A06E-A7B353800605}" presName="space" presStyleCnt="0"/>
      <dgm:spPr/>
    </dgm:pt>
    <dgm:pt modelId="{C2E7A907-57FF-4EAD-A620-47DA89168266}" type="pres">
      <dgm:prSet presAssocID="{BD0A62CA-EAC8-4E2F-84CF-3857197A97A9}" presName="composite" presStyleCnt="0"/>
      <dgm:spPr/>
    </dgm:pt>
    <dgm:pt modelId="{1C72D12D-164B-4E0E-8EE6-3A8B6FD3D7DE}" type="pres">
      <dgm:prSet presAssocID="{BD0A62CA-EAC8-4E2F-84CF-3857197A97A9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00F2396C-DA6B-47F7-8DA7-C16D0A42D8CF}" type="pres">
      <dgm:prSet presAssocID="{BD0A62CA-EAC8-4E2F-84CF-3857197A97A9}" presName="desTx" presStyleLbl="alignAccFollowNode1" presStyleIdx="2" presStyleCnt="4">
        <dgm:presLayoutVars>
          <dgm:bulletEnabled val="1"/>
        </dgm:presLayoutVars>
      </dgm:prSet>
      <dgm:spPr/>
    </dgm:pt>
    <dgm:pt modelId="{646781EA-402F-49EB-A442-290F7C9A50BE}" type="pres">
      <dgm:prSet presAssocID="{A793D896-CD24-4F2C-BDC8-DCB0F1A8102D}" presName="space" presStyleCnt="0"/>
      <dgm:spPr/>
    </dgm:pt>
    <dgm:pt modelId="{4D1535EE-CDBA-449F-B89B-9D642DBB571E}" type="pres">
      <dgm:prSet presAssocID="{DF1DD6A8-52C1-4280-90F3-5402785D8EBD}" presName="composite" presStyleCnt="0"/>
      <dgm:spPr/>
    </dgm:pt>
    <dgm:pt modelId="{35A6E0E4-EF4D-49D1-BD8E-7FB95A355E77}" type="pres">
      <dgm:prSet presAssocID="{DF1DD6A8-52C1-4280-90F3-5402785D8EBD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A6B9470F-02BA-4A11-89F6-54C3EA8B8ABF}" type="pres">
      <dgm:prSet presAssocID="{DF1DD6A8-52C1-4280-90F3-5402785D8EBD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3589D80E-B3AB-458C-901B-07D1AEA66C5C}" type="presOf" srcId="{DF1DD6A8-52C1-4280-90F3-5402785D8EBD}" destId="{35A6E0E4-EF4D-49D1-BD8E-7FB95A355E77}" srcOrd="0" destOrd="0" presId="urn:microsoft.com/office/officeart/2005/8/layout/hList1"/>
    <dgm:cxn modelId="{293C6B0F-2C94-4F53-80D9-FEB5019960F2}" type="presOf" srcId="{B8681AC8-AC72-4C36-93D1-DAD65E508BBF}" destId="{9B75D377-A7EE-4440-8C7E-C55AA9C770B6}" srcOrd="0" destOrd="0" presId="urn:microsoft.com/office/officeart/2005/8/layout/hList1"/>
    <dgm:cxn modelId="{F0B51B18-717D-4193-9E6D-EC5FC2E898FA}" srcId="{B8681AC8-AC72-4C36-93D1-DAD65E508BBF}" destId="{DF1DD6A8-52C1-4280-90F3-5402785D8EBD}" srcOrd="3" destOrd="0" parTransId="{CD2EEE62-56E4-4D46-BB20-DBC30732D839}" sibTransId="{AD0CE1A6-072C-4D18-B7A5-56DE54CAA611}"/>
    <dgm:cxn modelId="{A5494319-07A8-4AB5-A31E-B669B2A3A05C}" type="presOf" srcId="{3E95594A-AFAC-4D47-9982-33062BE38CD2}" destId="{E14879C3-BE11-48C5-8349-909B6D339418}" srcOrd="0" destOrd="0" presId="urn:microsoft.com/office/officeart/2005/8/layout/hList1"/>
    <dgm:cxn modelId="{2AD6F124-967D-4E26-BE79-589E2704D28C}" srcId="{B8681AC8-AC72-4C36-93D1-DAD65E508BBF}" destId="{F5333B92-F477-46AC-9A44-C5EA7872073A}" srcOrd="0" destOrd="0" parTransId="{B5AFE0B6-EE1A-4870-BB9D-7861C466400D}" sibTransId="{8C2809B8-98C5-44CA-8CD8-E72930056D30}"/>
    <dgm:cxn modelId="{C43CAC2E-5381-45D8-8193-D5102F2E08B3}" srcId="{C6B41536-12C3-4B59-967F-126600261C6B}" destId="{B12DD8B7-BA74-4E93-AD82-F88FEB51D339}" srcOrd="0" destOrd="0" parTransId="{2783A319-886B-40C2-9DEB-2CE663E209BC}" sibTransId="{57F802AA-20F7-434D-BA60-E563F74F7087}"/>
    <dgm:cxn modelId="{AFBE5660-7958-4710-A3E6-CF6BCE832BDC}" type="presOf" srcId="{C6B41536-12C3-4B59-967F-126600261C6B}" destId="{D54297AE-1678-40B3-B13B-994AA64006C7}" srcOrd="0" destOrd="0" presId="urn:microsoft.com/office/officeart/2005/8/layout/hList1"/>
    <dgm:cxn modelId="{AE309F6C-42BE-45AA-91D0-FEFFB642EE20}" type="presOf" srcId="{F5333B92-F477-46AC-9A44-C5EA7872073A}" destId="{D19E2706-E077-4DE4-9179-2B6F78006A37}" srcOrd="0" destOrd="0" presId="urn:microsoft.com/office/officeart/2005/8/layout/hList1"/>
    <dgm:cxn modelId="{5992726F-9DAD-44EF-8DCE-48152221DF50}" srcId="{F5333B92-F477-46AC-9A44-C5EA7872073A}" destId="{3E95594A-AFAC-4D47-9982-33062BE38CD2}" srcOrd="0" destOrd="0" parTransId="{1072C69E-6ED2-48BF-9309-262DF19B8574}" sibTransId="{A3EAEF43-F23F-4746-8835-D0A2BB6C4540}"/>
    <dgm:cxn modelId="{824A5274-506B-4CDD-BC4A-C0F8EFAC1615}" srcId="{B8681AC8-AC72-4C36-93D1-DAD65E508BBF}" destId="{BD0A62CA-EAC8-4E2F-84CF-3857197A97A9}" srcOrd="2" destOrd="0" parTransId="{E53BDB25-199F-405C-8CC8-352499D0ED71}" sibTransId="{A793D896-CD24-4F2C-BDC8-DCB0F1A8102D}"/>
    <dgm:cxn modelId="{62129557-1253-4426-9BD3-8611C2C524BF}" srcId="{B8681AC8-AC72-4C36-93D1-DAD65E508BBF}" destId="{C6B41536-12C3-4B59-967F-126600261C6B}" srcOrd="1" destOrd="0" parTransId="{8453BDD0-6C5C-4DA7-90D5-58D670835FC2}" sibTransId="{5AB3687D-EEBE-404C-A06E-A7B353800605}"/>
    <dgm:cxn modelId="{B7D8377D-2AA1-492D-9E88-B6B0B2DBEA67}" type="presOf" srcId="{6FEA048A-CFA8-4479-97CE-AEA7DF670A0D}" destId="{A6B9470F-02BA-4A11-89F6-54C3EA8B8ABF}" srcOrd="0" destOrd="0" presId="urn:microsoft.com/office/officeart/2005/8/layout/hList1"/>
    <dgm:cxn modelId="{BCBE95BB-7C14-43ED-94C5-B598DEF9061A}" type="presOf" srcId="{BD0A62CA-EAC8-4E2F-84CF-3857197A97A9}" destId="{1C72D12D-164B-4E0E-8EE6-3A8B6FD3D7DE}" srcOrd="0" destOrd="0" presId="urn:microsoft.com/office/officeart/2005/8/layout/hList1"/>
    <dgm:cxn modelId="{2AE77DE8-38AC-448D-89FC-6528203F9675}" type="presOf" srcId="{B12DD8B7-BA74-4E93-AD82-F88FEB51D339}" destId="{54D1D375-BAE8-478A-82DC-986C9DAA00B6}" srcOrd="0" destOrd="0" presId="urn:microsoft.com/office/officeart/2005/8/layout/hList1"/>
    <dgm:cxn modelId="{F481A6F1-D583-4767-8867-12FCFDF440EF}" srcId="{BD0A62CA-EAC8-4E2F-84CF-3857197A97A9}" destId="{B5B32949-E66A-43F7-8B25-06365479A89A}" srcOrd="0" destOrd="0" parTransId="{DEA697BB-BBDC-4B65-9FF8-12FFE5C58D62}" sibTransId="{E9114455-92D3-4CF5-A230-D1D097F69B87}"/>
    <dgm:cxn modelId="{EEA48CF8-B35B-40CC-ABF9-60CA42CD383A}" srcId="{DF1DD6A8-52C1-4280-90F3-5402785D8EBD}" destId="{6FEA048A-CFA8-4479-97CE-AEA7DF670A0D}" srcOrd="0" destOrd="0" parTransId="{68FF8D2C-915E-47EF-86B5-E6F0D2CEA734}" sibTransId="{E74CEA62-F110-45E0-A70F-EA536BC04CB7}"/>
    <dgm:cxn modelId="{C9DC42FC-DB85-4CA2-B886-871D1358DDB5}" type="presOf" srcId="{B5B32949-E66A-43F7-8B25-06365479A89A}" destId="{00F2396C-DA6B-47F7-8DA7-C16D0A42D8CF}" srcOrd="0" destOrd="0" presId="urn:microsoft.com/office/officeart/2005/8/layout/hList1"/>
    <dgm:cxn modelId="{C298092E-4CA8-46FA-8AA9-995938F61E4D}" type="presParOf" srcId="{9B75D377-A7EE-4440-8C7E-C55AA9C770B6}" destId="{D7030300-8068-4836-A05B-892836FFA1B3}" srcOrd="0" destOrd="0" presId="urn:microsoft.com/office/officeart/2005/8/layout/hList1"/>
    <dgm:cxn modelId="{C91AA5FB-2663-494F-86C2-D85D1400314D}" type="presParOf" srcId="{D7030300-8068-4836-A05B-892836FFA1B3}" destId="{D19E2706-E077-4DE4-9179-2B6F78006A37}" srcOrd="0" destOrd="0" presId="urn:microsoft.com/office/officeart/2005/8/layout/hList1"/>
    <dgm:cxn modelId="{5202E74C-A4F8-43F0-A87A-D041DD1E9813}" type="presParOf" srcId="{D7030300-8068-4836-A05B-892836FFA1B3}" destId="{E14879C3-BE11-48C5-8349-909B6D339418}" srcOrd="1" destOrd="0" presId="urn:microsoft.com/office/officeart/2005/8/layout/hList1"/>
    <dgm:cxn modelId="{F0275ACF-0438-4F2D-9CD3-C72623148AF8}" type="presParOf" srcId="{9B75D377-A7EE-4440-8C7E-C55AA9C770B6}" destId="{C6F6CA2F-E57B-469C-802F-3062C62A69B8}" srcOrd="1" destOrd="0" presId="urn:microsoft.com/office/officeart/2005/8/layout/hList1"/>
    <dgm:cxn modelId="{D30E2F98-777D-4A65-8D0B-96523CF686F4}" type="presParOf" srcId="{9B75D377-A7EE-4440-8C7E-C55AA9C770B6}" destId="{05085125-D0AD-429C-8A52-771D45EEBE88}" srcOrd="2" destOrd="0" presId="urn:microsoft.com/office/officeart/2005/8/layout/hList1"/>
    <dgm:cxn modelId="{AFF15540-4A87-4445-AD41-893FD8046F48}" type="presParOf" srcId="{05085125-D0AD-429C-8A52-771D45EEBE88}" destId="{D54297AE-1678-40B3-B13B-994AA64006C7}" srcOrd="0" destOrd="0" presId="urn:microsoft.com/office/officeart/2005/8/layout/hList1"/>
    <dgm:cxn modelId="{75CEBA24-9765-44A5-91C7-9043DD561514}" type="presParOf" srcId="{05085125-D0AD-429C-8A52-771D45EEBE88}" destId="{54D1D375-BAE8-478A-82DC-986C9DAA00B6}" srcOrd="1" destOrd="0" presId="urn:microsoft.com/office/officeart/2005/8/layout/hList1"/>
    <dgm:cxn modelId="{FFF0512A-26C1-42AE-AD9B-09B779352718}" type="presParOf" srcId="{9B75D377-A7EE-4440-8C7E-C55AA9C770B6}" destId="{95D9B10D-C6F2-48EA-A765-60846FA13FD6}" srcOrd="3" destOrd="0" presId="urn:microsoft.com/office/officeart/2005/8/layout/hList1"/>
    <dgm:cxn modelId="{4A78AC76-00E5-4093-B9B4-41636EB42861}" type="presParOf" srcId="{9B75D377-A7EE-4440-8C7E-C55AA9C770B6}" destId="{C2E7A907-57FF-4EAD-A620-47DA89168266}" srcOrd="4" destOrd="0" presId="urn:microsoft.com/office/officeart/2005/8/layout/hList1"/>
    <dgm:cxn modelId="{FE421E5A-DCC1-4440-838B-73C8E36AF5A8}" type="presParOf" srcId="{C2E7A907-57FF-4EAD-A620-47DA89168266}" destId="{1C72D12D-164B-4E0E-8EE6-3A8B6FD3D7DE}" srcOrd="0" destOrd="0" presId="urn:microsoft.com/office/officeart/2005/8/layout/hList1"/>
    <dgm:cxn modelId="{1E682FAA-F274-42B2-9394-52C5207FD108}" type="presParOf" srcId="{C2E7A907-57FF-4EAD-A620-47DA89168266}" destId="{00F2396C-DA6B-47F7-8DA7-C16D0A42D8CF}" srcOrd="1" destOrd="0" presId="urn:microsoft.com/office/officeart/2005/8/layout/hList1"/>
    <dgm:cxn modelId="{019FAC64-02C5-4174-B8FA-06D55BC75F6F}" type="presParOf" srcId="{9B75D377-A7EE-4440-8C7E-C55AA9C770B6}" destId="{646781EA-402F-49EB-A442-290F7C9A50BE}" srcOrd="5" destOrd="0" presId="urn:microsoft.com/office/officeart/2005/8/layout/hList1"/>
    <dgm:cxn modelId="{647F210C-7C5D-4DE2-A440-B93F11258212}" type="presParOf" srcId="{9B75D377-A7EE-4440-8C7E-C55AA9C770B6}" destId="{4D1535EE-CDBA-449F-B89B-9D642DBB571E}" srcOrd="6" destOrd="0" presId="urn:microsoft.com/office/officeart/2005/8/layout/hList1"/>
    <dgm:cxn modelId="{EAE4AF20-D5D3-4AEF-BB40-AC21CC2F9B2B}" type="presParOf" srcId="{4D1535EE-CDBA-449F-B89B-9D642DBB571E}" destId="{35A6E0E4-EF4D-49D1-BD8E-7FB95A355E77}" srcOrd="0" destOrd="0" presId="urn:microsoft.com/office/officeart/2005/8/layout/hList1"/>
    <dgm:cxn modelId="{00E34F10-AE99-4149-B43E-EA5B78D11241}" type="presParOf" srcId="{4D1535EE-CDBA-449F-B89B-9D642DBB571E}" destId="{A6B9470F-02BA-4A11-89F6-54C3EA8B8AB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420D8A-805B-4E32-9613-339BA86A87F6}" type="doc">
      <dgm:prSet loTypeId="urn:microsoft.com/office/officeart/2005/8/layout/cycle4" loCatId="matrix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E"/>
        </a:p>
      </dgm:t>
    </dgm:pt>
    <dgm:pt modelId="{183422D3-611D-4D67-8B9A-03DF84B6A966}">
      <dgm:prSet phldrT="[Text]" custT="1"/>
      <dgm:spPr/>
      <dgm:t>
        <a:bodyPr lIns="0" anchor="t"/>
        <a:lstStyle/>
        <a:p>
          <a:pPr algn="l"/>
          <a:r>
            <a:rPr lang="el-GR" sz="1600" dirty="0"/>
            <a:t>Κλάδος Οχημάτων</a:t>
          </a:r>
          <a:endParaRPr lang="en-IE" sz="1600" dirty="0"/>
        </a:p>
      </dgm:t>
    </dgm:pt>
    <dgm:pt modelId="{E840C638-7347-4EBC-9F07-F8EA32671E5C}" type="parTrans" cxnId="{1950E0B2-D5B9-4CA9-B42F-1BE53BBA7616}">
      <dgm:prSet/>
      <dgm:spPr/>
      <dgm:t>
        <a:bodyPr/>
        <a:lstStyle/>
        <a:p>
          <a:endParaRPr lang="en-IE"/>
        </a:p>
      </dgm:t>
    </dgm:pt>
    <dgm:pt modelId="{B8311C01-31C3-4874-B338-6DA262FE04AE}" type="sibTrans" cxnId="{1950E0B2-D5B9-4CA9-B42F-1BE53BBA7616}">
      <dgm:prSet/>
      <dgm:spPr/>
      <dgm:t>
        <a:bodyPr/>
        <a:lstStyle/>
        <a:p>
          <a:endParaRPr lang="en-IE"/>
        </a:p>
      </dgm:t>
    </dgm:pt>
    <dgm:pt modelId="{C56C7A8D-AA86-49E0-A973-60F7F68E3037}">
      <dgm:prSet phldrT="[Text]"/>
      <dgm:spPr/>
      <dgm:t>
        <a:bodyPr/>
        <a:lstStyle/>
        <a:p>
          <a:r>
            <a:rPr lang="el-GR" dirty="0"/>
            <a:t>6,</a:t>
          </a:r>
          <a:r>
            <a:rPr lang="en-US" dirty="0"/>
            <a:t>4</a:t>
          </a:r>
          <a:r>
            <a:rPr lang="el-GR" dirty="0"/>
            <a:t>%</a:t>
          </a:r>
          <a:endParaRPr lang="en-IE" dirty="0"/>
        </a:p>
      </dgm:t>
    </dgm:pt>
    <dgm:pt modelId="{30F0650C-7C3C-40A3-9B60-837E166B0904}" type="parTrans" cxnId="{1D85EA9D-7EA0-47D9-9FBE-1AD1EF39EB7D}">
      <dgm:prSet/>
      <dgm:spPr/>
      <dgm:t>
        <a:bodyPr/>
        <a:lstStyle/>
        <a:p>
          <a:endParaRPr lang="en-IE"/>
        </a:p>
      </dgm:t>
    </dgm:pt>
    <dgm:pt modelId="{18E1471C-C70B-40FA-95CC-55937C1406D7}" type="sibTrans" cxnId="{1D85EA9D-7EA0-47D9-9FBE-1AD1EF39EB7D}">
      <dgm:prSet/>
      <dgm:spPr/>
      <dgm:t>
        <a:bodyPr/>
        <a:lstStyle/>
        <a:p>
          <a:endParaRPr lang="en-IE"/>
        </a:p>
      </dgm:t>
    </dgm:pt>
    <dgm:pt modelId="{9B9F6BD6-53D1-4A06-9F4D-08030DBC4BCE}">
      <dgm:prSet phldrT="[Text]" custT="1"/>
      <dgm:spPr/>
      <dgm:t>
        <a:bodyPr lIns="36000" rIns="0" anchor="t"/>
        <a:lstStyle/>
        <a:p>
          <a:pPr algn="l"/>
          <a:r>
            <a:rPr lang="el-GR" sz="1600" dirty="0"/>
            <a:t>Κλάδος Περιουσίας</a:t>
          </a:r>
          <a:endParaRPr lang="en-IE" sz="1600" dirty="0"/>
        </a:p>
      </dgm:t>
    </dgm:pt>
    <dgm:pt modelId="{AEEB8E64-F044-4DB7-8D2E-7E78C6685233}" type="parTrans" cxnId="{5BEBF428-DAF3-4774-8012-1A078F6A85B6}">
      <dgm:prSet/>
      <dgm:spPr/>
      <dgm:t>
        <a:bodyPr/>
        <a:lstStyle/>
        <a:p>
          <a:endParaRPr lang="en-IE"/>
        </a:p>
      </dgm:t>
    </dgm:pt>
    <dgm:pt modelId="{54991C65-AE44-4BF1-822A-BB0B1DE952C3}" type="sibTrans" cxnId="{5BEBF428-DAF3-4774-8012-1A078F6A85B6}">
      <dgm:prSet/>
      <dgm:spPr/>
      <dgm:t>
        <a:bodyPr/>
        <a:lstStyle/>
        <a:p>
          <a:endParaRPr lang="en-IE"/>
        </a:p>
      </dgm:t>
    </dgm:pt>
    <dgm:pt modelId="{9F87E4DA-E343-4066-8D46-93364BAA4EC7}">
      <dgm:prSet phldrT="[Text]"/>
      <dgm:spPr/>
      <dgm:t>
        <a:bodyPr/>
        <a:lstStyle/>
        <a:p>
          <a:r>
            <a:rPr lang="en-US" dirty="0"/>
            <a:t>3</a:t>
          </a:r>
          <a:r>
            <a:rPr lang="el-GR" dirty="0"/>
            <a:t>,1%</a:t>
          </a:r>
          <a:endParaRPr lang="en-IE" dirty="0"/>
        </a:p>
      </dgm:t>
    </dgm:pt>
    <dgm:pt modelId="{8566E328-5BB3-45AB-BC89-36B97228E0CB}" type="parTrans" cxnId="{04769DC6-6DCB-433C-9B4A-4394C9F2052B}">
      <dgm:prSet/>
      <dgm:spPr/>
      <dgm:t>
        <a:bodyPr/>
        <a:lstStyle/>
        <a:p>
          <a:endParaRPr lang="en-IE"/>
        </a:p>
      </dgm:t>
    </dgm:pt>
    <dgm:pt modelId="{56AB4201-9AEA-447E-A74D-A98241BE233A}" type="sibTrans" cxnId="{04769DC6-6DCB-433C-9B4A-4394C9F2052B}">
      <dgm:prSet/>
      <dgm:spPr/>
      <dgm:t>
        <a:bodyPr/>
        <a:lstStyle/>
        <a:p>
          <a:endParaRPr lang="en-IE"/>
        </a:p>
      </dgm:t>
    </dgm:pt>
    <dgm:pt modelId="{268A0B99-BD14-490F-935D-FC87D92103CF}">
      <dgm:prSet phldrT="[Text]" custT="1"/>
      <dgm:spPr/>
      <dgm:t>
        <a:bodyPr/>
        <a:lstStyle/>
        <a:p>
          <a:r>
            <a:rPr lang="el-GR" sz="1600" dirty="0"/>
            <a:t>Κλάδος</a:t>
          </a:r>
          <a:r>
            <a:rPr lang="el-GR" sz="1700" dirty="0"/>
            <a:t> Ευθύνης</a:t>
          </a:r>
          <a:endParaRPr lang="en-IE" sz="1700" dirty="0"/>
        </a:p>
      </dgm:t>
    </dgm:pt>
    <dgm:pt modelId="{3FDAE889-C590-46E1-9A0F-34FDDA6BB89C}" type="parTrans" cxnId="{D973B2C2-55F0-4701-ADC0-9DFF76D88F30}">
      <dgm:prSet/>
      <dgm:spPr/>
      <dgm:t>
        <a:bodyPr/>
        <a:lstStyle/>
        <a:p>
          <a:endParaRPr lang="en-IE"/>
        </a:p>
      </dgm:t>
    </dgm:pt>
    <dgm:pt modelId="{A0B35823-CD00-426E-9DC0-991D9B877C59}" type="sibTrans" cxnId="{D973B2C2-55F0-4701-ADC0-9DFF76D88F30}">
      <dgm:prSet/>
      <dgm:spPr/>
      <dgm:t>
        <a:bodyPr/>
        <a:lstStyle/>
        <a:p>
          <a:endParaRPr lang="en-IE"/>
        </a:p>
      </dgm:t>
    </dgm:pt>
    <dgm:pt modelId="{BCDB678F-CB30-41DE-B39A-672EBD5920FE}">
      <dgm:prSet phldrT="[Text]"/>
      <dgm:spPr/>
      <dgm:t>
        <a:bodyPr/>
        <a:lstStyle/>
        <a:p>
          <a:r>
            <a:rPr lang="el-GR" dirty="0"/>
            <a:t>2,3%</a:t>
          </a:r>
          <a:endParaRPr lang="en-IE" dirty="0"/>
        </a:p>
      </dgm:t>
    </dgm:pt>
    <dgm:pt modelId="{4FA75E4D-2415-4165-94D6-33015C0EA602}" type="parTrans" cxnId="{8A4D8BA3-1AC9-440A-9F26-BD583C75CF77}">
      <dgm:prSet/>
      <dgm:spPr/>
      <dgm:t>
        <a:bodyPr/>
        <a:lstStyle/>
        <a:p>
          <a:endParaRPr lang="en-IE"/>
        </a:p>
      </dgm:t>
    </dgm:pt>
    <dgm:pt modelId="{7E19356C-FCA7-4322-8E63-F08E18B86F50}" type="sibTrans" cxnId="{8A4D8BA3-1AC9-440A-9F26-BD583C75CF77}">
      <dgm:prSet/>
      <dgm:spPr/>
      <dgm:t>
        <a:bodyPr/>
        <a:lstStyle/>
        <a:p>
          <a:endParaRPr lang="en-IE"/>
        </a:p>
      </dgm:t>
    </dgm:pt>
    <dgm:pt modelId="{95EEAFD8-3A4B-4391-8566-98C617BC8DDA}">
      <dgm:prSet phldrT="[Text]" custT="1"/>
      <dgm:spPr/>
      <dgm:t>
        <a:bodyPr/>
        <a:lstStyle/>
        <a:p>
          <a:r>
            <a:rPr lang="el-GR" sz="1600" dirty="0"/>
            <a:t>Κλάδος</a:t>
          </a:r>
          <a:r>
            <a:rPr lang="el-GR" sz="1700" dirty="0"/>
            <a:t> Υγείας</a:t>
          </a:r>
          <a:endParaRPr lang="en-IE" sz="1700" dirty="0"/>
        </a:p>
      </dgm:t>
    </dgm:pt>
    <dgm:pt modelId="{907C6ECE-C5F8-4CF8-A14B-75F3EE283FCD}" type="parTrans" cxnId="{80B64717-0E0D-4F55-AEDB-8380B0CA679B}">
      <dgm:prSet/>
      <dgm:spPr/>
      <dgm:t>
        <a:bodyPr/>
        <a:lstStyle/>
        <a:p>
          <a:endParaRPr lang="en-IE"/>
        </a:p>
      </dgm:t>
    </dgm:pt>
    <dgm:pt modelId="{05468DDE-048B-4B2A-94B4-C44CC9B778D1}" type="sibTrans" cxnId="{80B64717-0E0D-4F55-AEDB-8380B0CA679B}">
      <dgm:prSet/>
      <dgm:spPr/>
      <dgm:t>
        <a:bodyPr/>
        <a:lstStyle/>
        <a:p>
          <a:endParaRPr lang="en-IE"/>
        </a:p>
      </dgm:t>
    </dgm:pt>
    <dgm:pt modelId="{95706784-5139-4B3F-9468-68423EAC8C18}">
      <dgm:prSet phldrT="[Text]" custT="1"/>
      <dgm:spPr/>
      <dgm:t>
        <a:bodyPr/>
        <a:lstStyle/>
        <a:p>
          <a:r>
            <a:rPr lang="el-GR" sz="2400" dirty="0"/>
            <a:t>2,</a:t>
          </a:r>
          <a:r>
            <a:rPr lang="en-US" sz="2400" dirty="0"/>
            <a:t>5</a:t>
          </a:r>
          <a:r>
            <a:rPr lang="el-GR" sz="2400" dirty="0"/>
            <a:t>%</a:t>
          </a:r>
          <a:r>
            <a:rPr lang="el-GR" sz="1000" dirty="0"/>
            <a:t>*</a:t>
          </a:r>
          <a:endParaRPr lang="en-IE" sz="2400" dirty="0"/>
        </a:p>
      </dgm:t>
    </dgm:pt>
    <dgm:pt modelId="{7B98C0D4-ACF3-46A7-ACCE-F8C4E1E1C1C1}" type="parTrans" cxnId="{385884A7-6312-48BA-8146-6BE0E2BE9C77}">
      <dgm:prSet/>
      <dgm:spPr/>
      <dgm:t>
        <a:bodyPr/>
        <a:lstStyle/>
        <a:p>
          <a:endParaRPr lang="en-IE"/>
        </a:p>
      </dgm:t>
    </dgm:pt>
    <dgm:pt modelId="{0E4E5B3D-3E66-48AD-9526-EF9FF66DD21A}" type="sibTrans" cxnId="{385884A7-6312-48BA-8146-6BE0E2BE9C77}">
      <dgm:prSet/>
      <dgm:spPr/>
      <dgm:t>
        <a:bodyPr/>
        <a:lstStyle/>
        <a:p>
          <a:endParaRPr lang="en-IE"/>
        </a:p>
      </dgm:t>
    </dgm:pt>
    <dgm:pt modelId="{C00BC811-A9DE-44E8-8A56-FD2647F77339}" type="pres">
      <dgm:prSet presAssocID="{A4420D8A-805B-4E32-9613-339BA86A87F6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0CF8E651-3665-4B0B-B0A8-F366BCBA3347}" type="pres">
      <dgm:prSet presAssocID="{A4420D8A-805B-4E32-9613-339BA86A87F6}" presName="children" presStyleCnt="0"/>
      <dgm:spPr/>
    </dgm:pt>
    <dgm:pt modelId="{6950CD21-F793-47C4-B546-6DB1A9830537}" type="pres">
      <dgm:prSet presAssocID="{A4420D8A-805B-4E32-9613-339BA86A87F6}" presName="child1group" presStyleCnt="0"/>
      <dgm:spPr/>
    </dgm:pt>
    <dgm:pt modelId="{E39653B2-0578-4687-94A1-1AF22AC65AE0}" type="pres">
      <dgm:prSet presAssocID="{A4420D8A-805B-4E32-9613-339BA86A87F6}" presName="child1" presStyleLbl="bgAcc1" presStyleIdx="0" presStyleCnt="4"/>
      <dgm:spPr/>
    </dgm:pt>
    <dgm:pt modelId="{1C61A0BB-270F-4F74-BB49-38353376C28B}" type="pres">
      <dgm:prSet presAssocID="{A4420D8A-805B-4E32-9613-339BA86A87F6}" presName="child1Text" presStyleLbl="bgAcc1" presStyleIdx="0" presStyleCnt="4">
        <dgm:presLayoutVars>
          <dgm:bulletEnabled val="1"/>
        </dgm:presLayoutVars>
      </dgm:prSet>
      <dgm:spPr/>
    </dgm:pt>
    <dgm:pt modelId="{86795F34-307E-453A-8CF5-54FB81F20D07}" type="pres">
      <dgm:prSet presAssocID="{A4420D8A-805B-4E32-9613-339BA86A87F6}" presName="child2group" presStyleCnt="0"/>
      <dgm:spPr/>
    </dgm:pt>
    <dgm:pt modelId="{5075A4B5-1B8E-45A9-9AA5-1FC40E3A074E}" type="pres">
      <dgm:prSet presAssocID="{A4420D8A-805B-4E32-9613-339BA86A87F6}" presName="child2" presStyleLbl="bgAcc1" presStyleIdx="1" presStyleCnt="4"/>
      <dgm:spPr/>
    </dgm:pt>
    <dgm:pt modelId="{87E6851A-60C6-4926-84D4-3ED6DFE0BA8D}" type="pres">
      <dgm:prSet presAssocID="{A4420D8A-805B-4E32-9613-339BA86A87F6}" presName="child2Text" presStyleLbl="bgAcc1" presStyleIdx="1" presStyleCnt="4">
        <dgm:presLayoutVars>
          <dgm:bulletEnabled val="1"/>
        </dgm:presLayoutVars>
      </dgm:prSet>
      <dgm:spPr/>
    </dgm:pt>
    <dgm:pt modelId="{F7879F7A-F7D2-45E9-9D24-EAB8D2BADF0C}" type="pres">
      <dgm:prSet presAssocID="{A4420D8A-805B-4E32-9613-339BA86A87F6}" presName="child3group" presStyleCnt="0"/>
      <dgm:spPr/>
    </dgm:pt>
    <dgm:pt modelId="{6C5FF089-8524-412D-8169-DEC0A76CA0B7}" type="pres">
      <dgm:prSet presAssocID="{A4420D8A-805B-4E32-9613-339BA86A87F6}" presName="child3" presStyleLbl="bgAcc1" presStyleIdx="2" presStyleCnt="4"/>
      <dgm:spPr/>
    </dgm:pt>
    <dgm:pt modelId="{44AAB1DA-4A52-4AD2-85D1-8E3BAAFD8A4B}" type="pres">
      <dgm:prSet presAssocID="{A4420D8A-805B-4E32-9613-339BA86A87F6}" presName="child3Text" presStyleLbl="bgAcc1" presStyleIdx="2" presStyleCnt="4">
        <dgm:presLayoutVars>
          <dgm:bulletEnabled val="1"/>
        </dgm:presLayoutVars>
      </dgm:prSet>
      <dgm:spPr/>
    </dgm:pt>
    <dgm:pt modelId="{DFB6E9FF-1DDB-45F3-AF8C-9ACE20467FDF}" type="pres">
      <dgm:prSet presAssocID="{A4420D8A-805B-4E32-9613-339BA86A87F6}" presName="child4group" presStyleCnt="0"/>
      <dgm:spPr/>
    </dgm:pt>
    <dgm:pt modelId="{A757A238-7AD1-4A04-AA00-1E94B686E1A3}" type="pres">
      <dgm:prSet presAssocID="{A4420D8A-805B-4E32-9613-339BA86A87F6}" presName="child4" presStyleLbl="bgAcc1" presStyleIdx="3" presStyleCnt="4"/>
      <dgm:spPr/>
    </dgm:pt>
    <dgm:pt modelId="{D065C8F3-4734-4155-84C9-3420BA9D9A67}" type="pres">
      <dgm:prSet presAssocID="{A4420D8A-805B-4E32-9613-339BA86A87F6}" presName="child4Text" presStyleLbl="bgAcc1" presStyleIdx="3" presStyleCnt="4">
        <dgm:presLayoutVars>
          <dgm:bulletEnabled val="1"/>
        </dgm:presLayoutVars>
      </dgm:prSet>
      <dgm:spPr/>
    </dgm:pt>
    <dgm:pt modelId="{D3A7AC5E-F15B-46F3-BC98-CA9052DBEFAD}" type="pres">
      <dgm:prSet presAssocID="{A4420D8A-805B-4E32-9613-339BA86A87F6}" presName="childPlaceholder" presStyleCnt="0"/>
      <dgm:spPr/>
    </dgm:pt>
    <dgm:pt modelId="{109529F5-A28F-4EDF-BD3A-BD0791C86947}" type="pres">
      <dgm:prSet presAssocID="{A4420D8A-805B-4E32-9613-339BA86A87F6}" presName="circle" presStyleCnt="0"/>
      <dgm:spPr/>
    </dgm:pt>
    <dgm:pt modelId="{D71D3078-3C70-46CF-B0D9-AC2723345CFF}" type="pres">
      <dgm:prSet presAssocID="{A4420D8A-805B-4E32-9613-339BA86A87F6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3CA57E07-0AA1-449B-A577-25F5FD0ABDE1}" type="pres">
      <dgm:prSet presAssocID="{A4420D8A-805B-4E32-9613-339BA86A87F6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65832E54-CC05-4445-A1E7-D2D8C01D9B4D}" type="pres">
      <dgm:prSet presAssocID="{A4420D8A-805B-4E32-9613-339BA86A87F6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75B3DE2F-64DD-483D-916C-2965473D5A95}" type="pres">
      <dgm:prSet presAssocID="{A4420D8A-805B-4E32-9613-339BA86A87F6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A9EA52DA-12C5-4AC5-A448-A97DB6CA39A1}" type="pres">
      <dgm:prSet presAssocID="{A4420D8A-805B-4E32-9613-339BA86A87F6}" presName="quadrantPlaceholder" presStyleCnt="0"/>
      <dgm:spPr/>
    </dgm:pt>
    <dgm:pt modelId="{96F71CE0-914B-4C58-B344-55B1F6BE5A64}" type="pres">
      <dgm:prSet presAssocID="{A4420D8A-805B-4E32-9613-339BA86A87F6}" presName="center1" presStyleLbl="fgShp" presStyleIdx="0" presStyleCnt="2"/>
      <dgm:spPr/>
    </dgm:pt>
    <dgm:pt modelId="{7D46C02A-63B0-4D59-92A3-C8FCDBB89A52}" type="pres">
      <dgm:prSet presAssocID="{A4420D8A-805B-4E32-9613-339BA86A87F6}" presName="center2" presStyleLbl="fgShp" presStyleIdx="1" presStyleCnt="2"/>
      <dgm:spPr/>
    </dgm:pt>
  </dgm:ptLst>
  <dgm:cxnLst>
    <dgm:cxn modelId="{E9B2B211-1321-4B44-931D-2B8CA639A0E5}" type="presOf" srcId="{9F87E4DA-E343-4066-8D46-93364BAA4EC7}" destId="{87E6851A-60C6-4926-84D4-3ED6DFE0BA8D}" srcOrd="1" destOrd="0" presId="urn:microsoft.com/office/officeart/2005/8/layout/cycle4"/>
    <dgm:cxn modelId="{80B64717-0E0D-4F55-AEDB-8380B0CA679B}" srcId="{A4420D8A-805B-4E32-9613-339BA86A87F6}" destId="{95EEAFD8-3A4B-4391-8566-98C617BC8DDA}" srcOrd="3" destOrd="0" parTransId="{907C6ECE-C5F8-4CF8-A14B-75F3EE283FCD}" sibTransId="{05468DDE-048B-4B2A-94B4-C44CC9B778D1}"/>
    <dgm:cxn modelId="{5BEBF428-DAF3-4774-8012-1A078F6A85B6}" srcId="{A4420D8A-805B-4E32-9613-339BA86A87F6}" destId="{9B9F6BD6-53D1-4A06-9F4D-08030DBC4BCE}" srcOrd="1" destOrd="0" parTransId="{AEEB8E64-F044-4DB7-8D2E-7E78C6685233}" sibTransId="{54991C65-AE44-4BF1-822A-BB0B1DE952C3}"/>
    <dgm:cxn modelId="{2857D52C-E9EB-4274-9522-65BBB9DDDD6F}" type="presOf" srcId="{A4420D8A-805B-4E32-9613-339BA86A87F6}" destId="{C00BC811-A9DE-44E8-8A56-FD2647F77339}" srcOrd="0" destOrd="0" presId="urn:microsoft.com/office/officeart/2005/8/layout/cycle4"/>
    <dgm:cxn modelId="{F7328D59-0AE6-4D5F-9FA5-03180384C229}" type="presOf" srcId="{95706784-5139-4B3F-9468-68423EAC8C18}" destId="{A757A238-7AD1-4A04-AA00-1E94B686E1A3}" srcOrd="0" destOrd="0" presId="urn:microsoft.com/office/officeart/2005/8/layout/cycle4"/>
    <dgm:cxn modelId="{277E4280-FAFC-4176-BF3F-D4437CA26488}" type="presOf" srcId="{9F87E4DA-E343-4066-8D46-93364BAA4EC7}" destId="{5075A4B5-1B8E-45A9-9AA5-1FC40E3A074E}" srcOrd="0" destOrd="0" presId="urn:microsoft.com/office/officeart/2005/8/layout/cycle4"/>
    <dgm:cxn modelId="{1D85EA9D-7EA0-47D9-9FBE-1AD1EF39EB7D}" srcId="{183422D3-611D-4D67-8B9A-03DF84B6A966}" destId="{C56C7A8D-AA86-49E0-A973-60F7F68E3037}" srcOrd="0" destOrd="0" parTransId="{30F0650C-7C3C-40A3-9B60-837E166B0904}" sibTransId="{18E1471C-C70B-40FA-95CC-55937C1406D7}"/>
    <dgm:cxn modelId="{A7BC999E-8284-4B76-874D-F91D297D38DC}" type="presOf" srcId="{BCDB678F-CB30-41DE-B39A-672EBD5920FE}" destId="{44AAB1DA-4A52-4AD2-85D1-8E3BAAFD8A4B}" srcOrd="1" destOrd="0" presId="urn:microsoft.com/office/officeart/2005/8/layout/cycle4"/>
    <dgm:cxn modelId="{07E871A2-67B0-483A-86F6-6BAB48E7EEDC}" type="presOf" srcId="{95706784-5139-4B3F-9468-68423EAC8C18}" destId="{D065C8F3-4734-4155-84C9-3420BA9D9A67}" srcOrd="1" destOrd="0" presId="urn:microsoft.com/office/officeart/2005/8/layout/cycle4"/>
    <dgm:cxn modelId="{8A4D8BA3-1AC9-440A-9F26-BD583C75CF77}" srcId="{268A0B99-BD14-490F-935D-FC87D92103CF}" destId="{BCDB678F-CB30-41DE-B39A-672EBD5920FE}" srcOrd="0" destOrd="0" parTransId="{4FA75E4D-2415-4165-94D6-33015C0EA602}" sibTransId="{7E19356C-FCA7-4322-8E63-F08E18B86F50}"/>
    <dgm:cxn modelId="{385884A7-6312-48BA-8146-6BE0E2BE9C77}" srcId="{95EEAFD8-3A4B-4391-8566-98C617BC8DDA}" destId="{95706784-5139-4B3F-9468-68423EAC8C18}" srcOrd="0" destOrd="0" parTransId="{7B98C0D4-ACF3-46A7-ACCE-F8C4E1E1C1C1}" sibTransId="{0E4E5B3D-3E66-48AD-9526-EF9FF66DD21A}"/>
    <dgm:cxn modelId="{C8C879B0-1D4A-48B7-9ED4-0EF6B89BCCB2}" type="presOf" srcId="{183422D3-611D-4D67-8B9A-03DF84B6A966}" destId="{D71D3078-3C70-46CF-B0D9-AC2723345CFF}" srcOrd="0" destOrd="0" presId="urn:microsoft.com/office/officeart/2005/8/layout/cycle4"/>
    <dgm:cxn modelId="{1950E0B2-D5B9-4CA9-B42F-1BE53BBA7616}" srcId="{A4420D8A-805B-4E32-9613-339BA86A87F6}" destId="{183422D3-611D-4D67-8B9A-03DF84B6A966}" srcOrd="0" destOrd="0" parTransId="{E840C638-7347-4EBC-9F07-F8EA32671E5C}" sibTransId="{B8311C01-31C3-4874-B338-6DA262FE04AE}"/>
    <dgm:cxn modelId="{6C128EC2-5ADD-4E1B-B18E-FAF2F4FF94B5}" type="presOf" srcId="{95EEAFD8-3A4B-4391-8566-98C617BC8DDA}" destId="{75B3DE2F-64DD-483D-916C-2965473D5A95}" srcOrd="0" destOrd="0" presId="urn:microsoft.com/office/officeart/2005/8/layout/cycle4"/>
    <dgm:cxn modelId="{D973B2C2-55F0-4701-ADC0-9DFF76D88F30}" srcId="{A4420D8A-805B-4E32-9613-339BA86A87F6}" destId="{268A0B99-BD14-490F-935D-FC87D92103CF}" srcOrd="2" destOrd="0" parTransId="{3FDAE889-C590-46E1-9A0F-34FDDA6BB89C}" sibTransId="{A0B35823-CD00-426E-9DC0-991D9B877C59}"/>
    <dgm:cxn modelId="{B9A939C3-81E0-43A6-922D-078C2CE39584}" type="presOf" srcId="{BCDB678F-CB30-41DE-B39A-672EBD5920FE}" destId="{6C5FF089-8524-412D-8169-DEC0A76CA0B7}" srcOrd="0" destOrd="0" presId="urn:microsoft.com/office/officeart/2005/8/layout/cycle4"/>
    <dgm:cxn modelId="{04769DC6-6DCB-433C-9B4A-4394C9F2052B}" srcId="{9B9F6BD6-53D1-4A06-9F4D-08030DBC4BCE}" destId="{9F87E4DA-E343-4066-8D46-93364BAA4EC7}" srcOrd="0" destOrd="0" parTransId="{8566E328-5BB3-45AB-BC89-36B97228E0CB}" sibTransId="{56AB4201-9AEA-447E-A74D-A98241BE233A}"/>
    <dgm:cxn modelId="{80281DD7-065B-4CC7-BC41-EC04B0DB52BF}" type="presOf" srcId="{C56C7A8D-AA86-49E0-A973-60F7F68E3037}" destId="{E39653B2-0578-4687-94A1-1AF22AC65AE0}" srcOrd="0" destOrd="0" presId="urn:microsoft.com/office/officeart/2005/8/layout/cycle4"/>
    <dgm:cxn modelId="{000F05D9-33D6-448F-934B-B559F6DCB1C3}" type="presOf" srcId="{268A0B99-BD14-490F-935D-FC87D92103CF}" destId="{65832E54-CC05-4445-A1E7-D2D8C01D9B4D}" srcOrd="0" destOrd="0" presId="urn:microsoft.com/office/officeart/2005/8/layout/cycle4"/>
    <dgm:cxn modelId="{B6BF1CDF-245C-4BAB-9308-333A8878B138}" type="presOf" srcId="{C56C7A8D-AA86-49E0-A973-60F7F68E3037}" destId="{1C61A0BB-270F-4F74-BB49-38353376C28B}" srcOrd="1" destOrd="0" presId="urn:microsoft.com/office/officeart/2005/8/layout/cycle4"/>
    <dgm:cxn modelId="{DA9C56F6-396E-4469-A25D-4D018DCB4BA2}" type="presOf" srcId="{9B9F6BD6-53D1-4A06-9F4D-08030DBC4BCE}" destId="{3CA57E07-0AA1-449B-A577-25F5FD0ABDE1}" srcOrd="0" destOrd="0" presId="urn:microsoft.com/office/officeart/2005/8/layout/cycle4"/>
    <dgm:cxn modelId="{F4FED98B-B960-41E8-8048-67061A538514}" type="presParOf" srcId="{C00BC811-A9DE-44E8-8A56-FD2647F77339}" destId="{0CF8E651-3665-4B0B-B0A8-F366BCBA3347}" srcOrd="0" destOrd="0" presId="urn:microsoft.com/office/officeart/2005/8/layout/cycle4"/>
    <dgm:cxn modelId="{C06D214E-F292-49AB-B2BE-E18B5C83C9D5}" type="presParOf" srcId="{0CF8E651-3665-4B0B-B0A8-F366BCBA3347}" destId="{6950CD21-F793-47C4-B546-6DB1A9830537}" srcOrd="0" destOrd="0" presId="urn:microsoft.com/office/officeart/2005/8/layout/cycle4"/>
    <dgm:cxn modelId="{EBC0DF05-462F-4969-871F-34428490D112}" type="presParOf" srcId="{6950CD21-F793-47C4-B546-6DB1A9830537}" destId="{E39653B2-0578-4687-94A1-1AF22AC65AE0}" srcOrd="0" destOrd="0" presId="urn:microsoft.com/office/officeart/2005/8/layout/cycle4"/>
    <dgm:cxn modelId="{6C4D20D0-06E6-414D-8481-DEE863D82876}" type="presParOf" srcId="{6950CD21-F793-47C4-B546-6DB1A9830537}" destId="{1C61A0BB-270F-4F74-BB49-38353376C28B}" srcOrd="1" destOrd="0" presId="urn:microsoft.com/office/officeart/2005/8/layout/cycle4"/>
    <dgm:cxn modelId="{A85E402D-7002-4EA5-BD7B-1DAB47AC8463}" type="presParOf" srcId="{0CF8E651-3665-4B0B-B0A8-F366BCBA3347}" destId="{86795F34-307E-453A-8CF5-54FB81F20D07}" srcOrd="1" destOrd="0" presId="urn:microsoft.com/office/officeart/2005/8/layout/cycle4"/>
    <dgm:cxn modelId="{815788B1-7439-4809-A4CF-306A0B73F09B}" type="presParOf" srcId="{86795F34-307E-453A-8CF5-54FB81F20D07}" destId="{5075A4B5-1B8E-45A9-9AA5-1FC40E3A074E}" srcOrd="0" destOrd="0" presId="urn:microsoft.com/office/officeart/2005/8/layout/cycle4"/>
    <dgm:cxn modelId="{2DA00598-8ABD-486C-AB9C-710BAF35B0FA}" type="presParOf" srcId="{86795F34-307E-453A-8CF5-54FB81F20D07}" destId="{87E6851A-60C6-4926-84D4-3ED6DFE0BA8D}" srcOrd="1" destOrd="0" presId="urn:microsoft.com/office/officeart/2005/8/layout/cycle4"/>
    <dgm:cxn modelId="{937BD866-BCA1-42C8-B71D-08D77FB59DB3}" type="presParOf" srcId="{0CF8E651-3665-4B0B-B0A8-F366BCBA3347}" destId="{F7879F7A-F7D2-45E9-9D24-EAB8D2BADF0C}" srcOrd="2" destOrd="0" presId="urn:microsoft.com/office/officeart/2005/8/layout/cycle4"/>
    <dgm:cxn modelId="{08956327-AE9D-4681-9246-26863C97D165}" type="presParOf" srcId="{F7879F7A-F7D2-45E9-9D24-EAB8D2BADF0C}" destId="{6C5FF089-8524-412D-8169-DEC0A76CA0B7}" srcOrd="0" destOrd="0" presId="urn:microsoft.com/office/officeart/2005/8/layout/cycle4"/>
    <dgm:cxn modelId="{DD4C2643-6A16-4361-8204-014E8BDBA69A}" type="presParOf" srcId="{F7879F7A-F7D2-45E9-9D24-EAB8D2BADF0C}" destId="{44AAB1DA-4A52-4AD2-85D1-8E3BAAFD8A4B}" srcOrd="1" destOrd="0" presId="urn:microsoft.com/office/officeart/2005/8/layout/cycle4"/>
    <dgm:cxn modelId="{206E2B3D-CBD9-43D0-9122-EDC4D2A748ED}" type="presParOf" srcId="{0CF8E651-3665-4B0B-B0A8-F366BCBA3347}" destId="{DFB6E9FF-1DDB-45F3-AF8C-9ACE20467FDF}" srcOrd="3" destOrd="0" presId="urn:microsoft.com/office/officeart/2005/8/layout/cycle4"/>
    <dgm:cxn modelId="{AB76DA36-BDBF-41D0-A89E-7D0C009F45FB}" type="presParOf" srcId="{DFB6E9FF-1DDB-45F3-AF8C-9ACE20467FDF}" destId="{A757A238-7AD1-4A04-AA00-1E94B686E1A3}" srcOrd="0" destOrd="0" presId="urn:microsoft.com/office/officeart/2005/8/layout/cycle4"/>
    <dgm:cxn modelId="{BEA0C17C-58AA-43D4-AA49-8170C13A166A}" type="presParOf" srcId="{DFB6E9FF-1DDB-45F3-AF8C-9ACE20467FDF}" destId="{D065C8F3-4734-4155-84C9-3420BA9D9A67}" srcOrd="1" destOrd="0" presId="urn:microsoft.com/office/officeart/2005/8/layout/cycle4"/>
    <dgm:cxn modelId="{899720B6-B724-4B34-A0B0-3470DBD1C173}" type="presParOf" srcId="{0CF8E651-3665-4B0B-B0A8-F366BCBA3347}" destId="{D3A7AC5E-F15B-46F3-BC98-CA9052DBEFAD}" srcOrd="4" destOrd="0" presId="urn:microsoft.com/office/officeart/2005/8/layout/cycle4"/>
    <dgm:cxn modelId="{C620C2CA-709C-4F2D-A14E-03931FB63721}" type="presParOf" srcId="{C00BC811-A9DE-44E8-8A56-FD2647F77339}" destId="{109529F5-A28F-4EDF-BD3A-BD0791C86947}" srcOrd="1" destOrd="0" presId="urn:microsoft.com/office/officeart/2005/8/layout/cycle4"/>
    <dgm:cxn modelId="{4041471B-B98E-4145-9F7B-B567366B6079}" type="presParOf" srcId="{109529F5-A28F-4EDF-BD3A-BD0791C86947}" destId="{D71D3078-3C70-46CF-B0D9-AC2723345CFF}" srcOrd="0" destOrd="0" presId="urn:microsoft.com/office/officeart/2005/8/layout/cycle4"/>
    <dgm:cxn modelId="{AA0B3FFE-1B59-4304-B14B-C996C608710C}" type="presParOf" srcId="{109529F5-A28F-4EDF-BD3A-BD0791C86947}" destId="{3CA57E07-0AA1-449B-A577-25F5FD0ABDE1}" srcOrd="1" destOrd="0" presId="urn:microsoft.com/office/officeart/2005/8/layout/cycle4"/>
    <dgm:cxn modelId="{5AF19395-AD89-4D3E-8EEE-1646EF69D867}" type="presParOf" srcId="{109529F5-A28F-4EDF-BD3A-BD0791C86947}" destId="{65832E54-CC05-4445-A1E7-D2D8C01D9B4D}" srcOrd="2" destOrd="0" presId="urn:microsoft.com/office/officeart/2005/8/layout/cycle4"/>
    <dgm:cxn modelId="{29BC4C76-371F-420B-845B-D3DC6AAD1ACF}" type="presParOf" srcId="{109529F5-A28F-4EDF-BD3A-BD0791C86947}" destId="{75B3DE2F-64DD-483D-916C-2965473D5A95}" srcOrd="3" destOrd="0" presId="urn:microsoft.com/office/officeart/2005/8/layout/cycle4"/>
    <dgm:cxn modelId="{F82FA930-F770-46F0-BFEB-92E57DDA5BF5}" type="presParOf" srcId="{109529F5-A28F-4EDF-BD3A-BD0791C86947}" destId="{A9EA52DA-12C5-4AC5-A448-A97DB6CA39A1}" srcOrd="4" destOrd="0" presId="urn:microsoft.com/office/officeart/2005/8/layout/cycle4"/>
    <dgm:cxn modelId="{9450B54E-9EEA-40B2-9271-CE3F408945BB}" type="presParOf" srcId="{C00BC811-A9DE-44E8-8A56-FD2647F77339}" destId="{96F71CE0-914B-4C58-B344-55B1F6BE5A64}" srcOrd="2" destOrd="0" presId="urn:microsoft.com/office/officeart/2005/8/layout/cycle4"/>
    <dgm:cxn modelId="{2C11225A-26C5-4732-92D3-75ECC13A2A44}" type="presParOf" srcId="{C00BC811-A9DE-44E8-8A56-FD2647F77339}" destId="{7D46C02A-63B0-4D59-92A3-C8FCDBB89A5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0DF027D-0F6D-4821-953A-EC3E83D88C4C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E"/>
        </a:p>
      </dgm:t>
    </dgm:pt>
    <dgm:pt modelId="{578C69A7-C47D-4E7F-B6DB-85D9B0BDDE38}">
      <dgm:prSet phldrT="[Text]"/>
      <dgm:spPr/>
      <dgm:t>
        <a:bodyPr/>
        <a:lstStyle/>
        <a:p>
          <a:r>
            <a:rPr lang="el-GR" dirty="0"/>
            <a:t>23 ασφαλιστικές εταιρείες</a:t>
          </a:r>
          <a:endParaRPr lang="en-IE" dirty="0"/>
        </a:p>
      </dgm:t>
    </dgm:pt>
    <dgm:pt modelId="{FDEB41CE-93AD-470B-8F08-888A3341D9B1}" type="parTrans" cxnId="{BFCE3EF4-D2BF-48E0-BD88-1C93FBBC98DF}">
      <dgm:prSet/>
      <dgm:spPr/>
      <dgm:t>
        <a:bodyPr/>
        <a:lstStyle/>
        <a:p>
          <a:endParaRPr lang="en-IE"/>
        </a:p>
      </dgm:t>
    </dgm:pt>
    <dgm:pt modelId="{8B0376A3-28E0-426C-8DBF-6F9EE5A70511}" type="sibTrans" cxnId="{BFCE3EF4-D2BF-48E0-BD88-1C93FBBC98DF}">
      <dgm:prSet/>
      <dgm:spPr/>
      <dgm:t>
        <a:bodyPr/>
        <a:lstStyle/>
        <a:p>
          <a:endParaRPr lang="en-IE"/>
        </a:p>
      </dgm:t>
    </dgm:pt>
    <dgm:pt modelId="{F071F8CB-01B1-4125-8109-EFBB287147E6}">
      <dgm:prSet phldrT="[Text]"/>
      <dgm:spPr/>
      <dgm:t>
        <a:bodyPr/>
        <a:lstStyle/>
        <a:p>
          <a:r>
            <a:rPr lang="el-GR" dirty="0"/>
            <a:t>Μικρός βαθμός συγκέντρωσης</a:t>
          </a:r>
          <a:endParaRPr lang="en-IE" dirty="0"/>
        </a:p>
      </dgm:t>
    </dgm:pt>
    <dgm:pt modelId="{2B62441F-9F34-4941-99F4-EEF98E7C09C3}" type="parTrans" cxnId="{0BB1A597-299C-4873-A0B5-7E79EBF60117}">
      <dgm:prSet/>
      <dgm:spPr/>
      <dgm:t>
        <a:bodyPr/>
        <a:lstStyle/>
        <a:p>
          <a:endParaRPr lang="en-IE"/>
        </a:p>
      </dgm:t>
    </dgm:pt>
    <dgm:pt modelId="{579D05EF-ABC2-4055-8A08-9DB6E9D982B3}" type="sibTrans" cxnId="{0BB1A597-299C-4873-A0B5-7E79EBF60117}">
      <dgm:prSet/>
      <dgm:spPr/>
      <dgm:t>
        <a:bodyPr/>
        <a:lstStyle/>
        <a:p>
          <a:endParaRPr lang="en-IE"/>
        </a:p>
      </dgm:t>
    </dgm:pt>
    <dgm:pt modelId="{EFA33C32-716E-4FDB-A593-89A96A69B1E4}">
      <dgm:prSet phldrT="[Text]"/>
      <dgm:spPr/>
      <dgm:t>
        <a:bodyPr/>
        <a:lstStyle/>
        <a:p>
          <a:r>
            <a:rPr lang="el-GR" dirty="0"/>
            <a:t>Μερίδιο αγοράς </a:t>
          </a:r>
          <a:endParaRPr lang="en-IE" dirty="0"/>
        </a:p>
      </dgm:t>
    </dgm:pt>
    <dgm:pt modelId="{92075A19-D147-493D-8756-991FB8742669}" type="parTrans" cxnId="{C2BC7E96-F63A-440C-8BE6-E5B273FF3EA5}">
      <dgm:prSet/>
      <dgm:spPr/>
      <dgm:t>
        <a:bodyPr/>
        <a:lstStyle/>
        <a:p>
          <a:endParaRPr lang="en-IE"/>
        </a:p>
      </dgm:t>
    </dgm:pt>
    <dgm:pt modelId="{E48EBF16-A4C3-47A3-8A54-0CBC60DDB4B2}" type="sibTrans" cxnId="{C2BC7E96-F63A-440C-8BE6-E5B273FF3EA5}">
      <dgm:prSet/>
      <dgm:spPr/>
      <dgm:t>
        <a:bodyPr/>
        <a:lstStyle/>
        <a:p>
          <a:endParaRPr lang="en-IE"/>
        </a:p>
      </dgm:t>
    </dgm:pt>
    <dgm:pt modelId="{E2A8CA82-1EA5-43CE-A0CD-2C568FB4534D}">
      <dgm:prSet phldrT="[Text]"/>
      <dgm:spPr/>
      <dgm:t>
        <a:bodyPr/>
        <a:lstStyle/>
        <a:p>
          <a:r>
            <a:rPr lang="en-US" dirty="0"/>
            <a:t>5</a:t>
          </a:r>
          <a:r>
            <a:rPr lang="el-GR" dirty="0"/>
            <a:t>,0% (</a:t>
          </a:r>
          <a:r>
            <a:rPr lang="en-US" dirty="0"/>
            <a:t>6</a:t>
          </a:r>
          <a:r>
            <a:rPr lang="el-GR" baseline="30000" dirty="0"/>
            <a:t>η</a:t>
          </a:r>
          <a:r>
            <a:rPr lang="el-GR" dirty="0"/>
            <a:t> θέση)</a:t>
          </a:r>
          <a:endParaRPr lang="en-IE" dirty="0"/>
        </a:p>
      </dgm:t>
    </dgm:pt>
    <dgm:pt modelId="{DBD82C1C-01FA-4977-9210-32264E0A7CDA}" type="parTrans" cxnId="{99082413-4F24-4E2B-ADA6-E4A4F98F11A4}">
      <dgm:prSet/>
      <dgm:spPr/>
      <dgm:t>
        <a:bodyPr/>
        <a:lstStyle/>
        <a:p>
          <a:endParaRPr lang="en-IE"/>
        </a:p>
      </dgm:t>
    </dgm:pt>
    <dgm:pt modelId="{255783C1-067D-4F37-B5D7-5250BFE689A8}" type="sibTrans" cxnId="{99082413-4F24-4E2B-ADA6-E4A4F98F11A4}">
      <dgm:prSet/>
      <dgm:spPr/>
      <dgm:t>
        <a:bodyPr/>
        <a:lstStyle/>
        <a:p>
          <a:endParaRPr lang="en-IE"/>
        </a:p>
      </dgm:t>
    </dgm:pt>
    <dgm:pt modelId="{3079B1FC-77FB-4EF2-BE03-7C151ADEDB45}" type="pres">
      <dgm:prSet presAssocID="{50DF027D-0F6D-4821-953A-EC3E83D88C4C}" presName="linear" presStyleCnt="0">
        <dgm:presLayoutVars>
          <dgm:animLvl val="lvl"/>
          <dgm:resizeHandles val="exact"/>
        </dgm:presLayoutVars>
      </dgm:prSet>
      <dgm:spPr/>
    </dgm:pt>
    <dgm:pt modelId="{BF242715-45C0-493A-B2D4-E4B30DD4669C}" type="pres">
      <dgm:prSet presAssocID="{578C69A7-C47D-4E7F-B6DB-85D9B0BDDE3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64FCAD5-6654-4EFC-8205-95F2020A39D2}" type="pres">
      <dgm:prSet presAssocID="{578C69A7-C47D-4E7F-B6DB-85D9B0BDDE38}" presName="childText" presStyleLbl="revTx" presStyleIdx="0" presStyleCnt="2">
        <dgm:presLayoutVars>
          <dgm:bulletEnabled val="1"/>
        </dgm:presLayoutVars>
      </dgm:prSet>
      <dgm:spPr/>
    </dgm:pt>
    <dgm:pt modelId="{34D1A658-9674-47AD-8FB5-8CB50F5D2682}" type="pres">
      <dgm:prSet presAssocID="{EFA33C32-716E-4FDB-A593-89A96A69B1E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9B0C464-9953-4087-95EF-81882400EEC8}" type="pres">
      <dgm:prSet presAssocID="{EFA33C32-716E-4FDB-A593-89A96A69B1E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9082413-4F24-4E2B-ADA6-E4A4F98F11A4}" srcId="{EFA33C32-716E-4FDB-A593-89A96A69B1E4}" destId="{E2A8CA82-1EA5-43CE-A0CD-2C568FB4534D}" srcOrd="0" destOrd="0" parTransId="{DBD82C1C-01FA-4977-9210-32264E0A7CDA}" sibTransId="{255783C1-067D-4F37-B5D7-5250BFE689A8}"/>
    <dgm:cxn modelId="{ED4F4074-DCE7-46AC-B1A1-3F28A57A08D8}" type="presOf" srcId="{EFA33C32-716E-4FDB-A593-89A96A69B1E4}" destId="{34D1A658-9674-47AD-8FB5-8CB50F5D2682}" srcOrd="0" destOrd="0" presId="urn:microsoft.com/office/officeart/2005/8/layout/vList2"/>
    <dgm:cxn modelId="{8A012A81-1C5A-4EBD-9B62-CEDD4FB15F5B}" type="presOf" srcId="{50DF027D-0F6D-4821-953A-EC3E83D88C4C}" destId="{3079B1FC-77FB-4EF2-BE03-7C151ADEDB45}" srcOrd="0" destOrd="0" presId="urn:microsoft.com/office/officeart/2005/8/layout/vList2"/>
    <dgm:cxn modelId="{C2BC7E96-F63A-440C-8BE6-E5B273FF3EA5}" srcId="{50DF027D-0F6D-4821-953A-EC3E83D88C4C}" destId="{EFA33C32-716E-4FDB-A593-89A96A69B1E4}" srcOrd="1" destOrd="0" parTransId="{92075A19-D147-493D-8756-991FB8742669}" sibTransId="{E48EBF16-A4C3-47A3-8A54-0CBC60DDB4B2}"/>
    <dgm:cxn modelId="{0BB1A597-299C-4873-A0B5-7E79EBF60117}" srcId="{578C69A7-C47D-4E7F-B6DB-85D9B0BDDE38}" destId="{F071F8CB-01B1-4125-8109-EFBB287147E6}" srcOrd="0" destOrd="0" parTransId="{2B62441F-9F34-4941-99F4-EEF98E7C09C3}" sibTransId="{579D05EF-ABC2-4055-8A08-9DB6E9D982B3}"/>
    <dgm:cxn modelId="{8F0975A5-D25A-489C-9704-6BADB6067F31}" type="presOf" srcId="{578C69A7-C47D-4E7F-B6DB-85D9B0BDDE38}" destId="{BF242715-45C0-493A-B2D4-E4B30DD4669C}" srcOrd="0" destOrd="0" presId="urn:microsoft.com/office/officeart/2005/8/layout/vList2"/>
    <dgm:cxn modelId="{E735F3A8-7927-49AC-B512-4F1D183D26E5}" type="presOf" srcId="{F071F8CB-01B1-4125-8109-EFBB287147E6}" destId="{B64FCAD5-6654-4EFC-8205-95F2020A39D2}" srcOrd="0" destOrd="0" presId="urn:microsoft.com/office/officeart/2005/8/layout/vList2"/>
    <dgm:cxn modelId="{6D45EFE3-C094-4370-ADEB-5B0E752AFCAD}" type="presOf" srcId="{E2A8CA82-1EA5-43CE-A0CD-2C568FB4534D}" destId="{49B0C464-9953-4087-95EF-81882400EEC8}" srcOrd="0" destOrd="0" presId="urn:microsoft.com/office/officeart/2005/8/layout/vList2"/>
    <dgm:cxn modelId="{BFCE3EF4-D2BF-48E0-BD88-1C93FBBC98DF}" srcId="{50DF027D-0F6D-4821-953A-EC3E83D88C4C}" destId="{578C69A7-C47D-4E7F-B6DB-85D9B0BDDE38}" srcOrd="0" destOrd="0" parTransId="{FDEB41CE-93AD-470B-8F08-888A3341D9B1}" sibTransId="{8B0376A3-28E0-426C-8DBF-6F9EE5A70511}"/>
    <dgm:cxn modelId="{3B91358F-A8F5-4527-9C67-F9AE50ECABF1}" type="presParOf" srcId="{3079B1FC-77FB-4EF2-BE03-7C151ADEDB45}" destId="{BF242715-45C0-493A-B2D4-E4B30DD4669C}" srcOrd="0" destOrd="0" presId="urn:microsoft.com/office/officeart/2005/8/layout/vList2"/>
    <dgm:cxn modelId="{CB16527B-6210-4B0B-91BE-DA653299F9C0}" type="presParOf" srcId="{3079B1FC-77FB-4EF2-BE03-7C151ADEDB45}" destId="{B64FCAD5-6654-4EFC-8205-95F2020A39D2}" srcOrd="1" destOrd="0" presId="urn:microsoft.com/office/officeart/2005/8/layout/vList2"/>
    <dgm:cxn modelId="{A1C814DD-8652-492C-9FE9-E5E0158AC310}" type="presParOf" srcId="{3079B1FC-77FB-4EF2-BE03-7C151ADEDB45}" destId="{34D1A658-9674-47AD-8FB5-8CB50F5D2682}" srcOrd="2" destOrd="0" presId="urn:microsoft.com/office/officeart/2005/8/layout/vList2"/>
    <dgm:cxn modelId="{55E56135-C4F8-4F6E-B0DE-0150821A3A3C}" type="presParOf" srcId="{3079B1FC-77FB-4EF2-BE03-7C151ADEDB45}" destId="{49B0C464-9953-4087-95EF-81882400EEC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DD1F8-F474-4032-974D-8F04515CF8AB}">
      <dsp:nvSpPr>
        <dsp:cNvPr id="0" name=""/>
        <dsp:cNvSpPr/>
      </dsp:nvSpPr>
      <dsp:spPr>
        <a:xfrm rot="5400000">
          <a:off x="2407818" y="-828936"/>
          <a:ext cx="774789" cy="2630789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kern="1200" dirty="0"/>
            <a:t>Σύσταση ως ιδιωτική εταιρεία περιορισμένης ευθύνης</a:t>
          </a:r>
          <a:endParaRPr lang="en-IE" sz="1400" kern="1200" dirty="0"/>
        </a:p>
      </dsp:txBody>
      <dsp:txXfrm rot="-5400000">
        <a:off x="1479818" y="136886"/>
        <a:ext cx="2592967" cy="699145"/>
      </dsp:txXfrm>
    </dsp:sp>
    <dsp:sp modelId="{325E51A3-8016-4141-B41D-AF2BD7809F9D}">
      <dsp:nvSpPr>
        <dsp:cNvPr id="0" name=""/>
        <dsp:cNvSpPr/>
      </dsp:nvSpPr>
      <dsp:spPr>
        <a:xfrm>
          <a:off x="0" y="2215"/>
          <a:ext cx="1479818" cy="9684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kern="1200" dirty="0"/>
            <a:t>1983</a:t>
          </a:r>
          <a:endParaRPr lang="en-IE" sz="3200" kern="1200" dirty="0"/>
        </a:p>
      </dsp:txBody>
      <dsp:txXfrm>
        <a:off x="47278" y="49493"/>
        <a:ext cx="1385262" cy="873930"/>
      </dsp:txXfrm>
    </dsp:sp>
    <dsp:sp modelId="{575DACF8-B9A6-45AE-ADC6-712C7E1A056A}">
      <dsp:nvSpPr>
        <dsp:cNvPr id="0" name=""/>
        <dsp:cNvSpPr/>
      </dsp:nvSpPr>
      <dsp:spPr>
        <a:xfrm rot="5400000">
          <a:off x="2407818" y="187974"/>
          <a:ext cx="774789" cy="2630789"/>
        </a:xfrm>
        <a:prstGeom prst="round2SameRect">
          <a:avLst/>
        </a:prstGeom>
        <a:solidFill>
          <a:schemeClr val="accent3">
            <a:tint val="40000"/>
            <a:alpha val="90000"/>
            <a:hueOff val="2679213"/>
            <a:satOff val="-3448"/>
            <a:lumOff val="-269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2679213"/>
              <a:satOff val="-3448"/>
              <a:lumOff val="-2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kern="1200" dirty="0"/>
            <a:t>Μετατροπή σε δημόσια εταιρεία</a:t>
          </a:r>
          <a:endParaRPr lang="en-IE" sz="1400" kern="1200" dirty="0"/>
        </a:p>
      </dsp:txBody>
      <dsp:txXfrm rot="-5400000">
        <a:off x="1479818" y="1153796"/>
        <a:ext cx="2592967" cy="699145"/>
      </dsp:txXfrm>
    </dsp:sp>
    <dsp:sp modelId="{ECB69915-DD92-42AD-9EAE-C0B3CEB8065B}">
      <dsp:nvSpPr>
        <dsp:cNvPr id="0" name=""/>
        <dsp:cNvSpPr/>
      </dsp:nvSpPr>
      <dsp:spPr>
        <a:xfrm>
          <a:off x="0" y="1019125"/>
          <a:ext cx="1479818" cy="968486"/>
        </a:xfrm>
        <a:prstGeom prst="round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kern="1200" dirty="0"/>
            <a:t>2000</a:t>
          </a:r>
          <a:endParaRPr lang="en-IE" sz="3200" kern="1200" dirty="0"/>
        </a:p>
      </dsp:txBody>
      <dsp:txXfrm>
        <a:off x="47278" y="1066403"/>
        <a:ext cx="1385262" cy="873930"/>
      </dsp:txXfrm>
    </dsp:sp>
    <dsp:sp modelId="{8FE7362D-8CC8-42BA-93BA-2247B29E553E}">
      <dsp:nvSpPr>
        <dsp:cNvPr id="0" name=""/>
        <dsp:cNvSpPr/>
      </dsp:nvSpPr>
      <dsp:spPr>
        <a:xfrm rot="5400000">
          <a:off x="2407818" y="1204885"/>
          <a:ext cx="774789" cy="2630789"/>
        </a:xfrm>
        <a:prstGeom prst="round2SameRect">
          <a:avLst/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500" kern="1200" dirty="0"/>
            <a:t>Εισαγωγή στο Χρηματιστήριο Αξιών Κύπρου</a:t>
          </a:r>
          <a:endParaRPr lang="en-IE" sz="1500" kern="1200" dirty="0"/>
        </a:p>
      </dsp:txBody>
      <dsp:txXfrm rot="-5400000">
        <a:off x="1479818" y="2170707"/>
        <a:ext cx="2592967" cy="699145"/>
      </dsp:txXfrm>
    </dsp:sp>
    <dsp:sp modelId="{E4C10C01-2626-4B35-B6C3-8085118143B4}">
      <dsp:nvSpPr>
        <dsp:cNvPr id="0" name=""/>
        <dsp:cNvSpPr/>
      </dsp:nvSpPr>
      <dsp:spPr>
        <a:xfrm>
          <a:off x="0" y="2036036"/>
          <a:ext cx="1479818" cy="968486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kern="1200" dirty="0"/>
            <a:t>2000</a:t>
          </a:r>
          <a:r>
            <a:rPr lang="el-GR" sz="3900" kern="1200" dirty="0"/>
            <a:t> </a:t>
          </a:r>
          <a:endParaRPr lang="en-IE" sz="3900" kern="1200" dirty="0"/>
        </a:p>
      </dsp:txBody>
      <dsp:txXfrm>
        <a:off x="47278" y="2083314"/>
        <a:ext cx="1385262" cy="873930"/>
      </dsp:txXfrm>
    </dsp:sp>
    <dsp:sp modelId="{77A4B6D5-0E05-4EC6-A150-0E2AA241D087}">
      <dsp:nvSpPr>
        <dsp:cNvPr id="0" name=""/>
        <dsp:cNvSpPr/>
      </dsp:nvSpPr>
      <dsp:spPr>
        <a:xfrm rot="5400000">
          <a:off x="2407818" y="2221796"/>
          <a:ext cx="774789" cy="2630789"/>
        </a:xfrm>
        <a:prstGeom prst="round2SameRect">
          <a:avLst/>
        </a:prstGeom>
        <a:solidFill>
          <a:schemeClr val="accent3">
            <a:tint val="40000"/>
            <a:alpha val="90000"/>
            <a:hueOff val="8037640"/>
            <a:satOff val="-10345"/>
            <a:lumOff val="-806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8037640"/>
              <a:satOff val="-10345"/>
              <a:lumOff val="-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400" kern="1200"/>
            <a:t>Αλλαγή ονόματος σε Atlantic Insurance Company Public Limited</a:t>
          </a:r>
          <a:endParaRPr lang="en-IE" sz="1300" kern="1200" dirty="0"/>
        </a:p>
      </dsp:txBody>
      <dsp:txXfrm rot="-5400000">
        <a:off x="1479818" y="3187618"/>
        <a:ext cx="2592967" cy="699145"/>
      </dsp:txXfrm>
    </dsp:sp>
    <dsp:sp modelId="{1B390DF4-D100-448E-9226-74B244F3317E}">
      <dsp:nvSpPr>
        <dsp:cNvPr id="0" name=""/>
        <dsp:cNvSpPr/>
      </dsp:nvSpPr>
      <dsp:spPr>
        <a:xfrm>
          <a:off x="0" y="3052947"/>
          <a:ext cx="1479818" cy="968486"/>
        </a:xfrm>
        <a:prstGeom prst="round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kern="1200" dirty="0"/>
            <a:t>2005</a:t>
          </a:r>
          <a:endParaRPr lang="en-IE" sz="3200" kern="1200" dirty="0"/>
        </a:p>
      </dsp:txBody>
      <dsp:txXfrm>
        <a:off x="47278" y="3100225"/>
        <a:ext cx="1385262" cy="873930"/>
      </dsp:txXfrm>
    </dsp:sp>
    <dsp:sp modelId="{D8FA266D-A8D3-4AE8-9731-B3E7C412EC7B}">
      <dsp:nvSpPr>
        <dsp:cNvPr id="0" name=""/>
        <dsp:cNvSpPr/>
      </dsp:nvSpPr>
      <dsp:spPr>
        <a:xfrm rot="5400000">
          <a:off x="2407818" y="3238707"/>
          <a:ext cx="774789" cy="2630789"/>
        </a:xfrm>
        <a:prstGeom prst="round2Same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kern="1200" dirty="0"/>
            <a:t>Πληρωμή της μεγαλύτερης  ασφαλιστικής αποζημίωσης που καταβλήθηκε ποτέ στην Κύπρο ύψους </a:t>
          </a:r>
          <a:r>
            <a:rPr lang="el-GR" sz="1400" kern="1200" dirty="0">
              <a:latin typeface="Calibri"/>
            </a:rPr>
            <a:t>€</a:t>
          </a:r>
          <a:r>
            <a:rPr lang="el-GR" sz="1400" kern="1200" dirty="0"/>
            <a:t>132 εκ. στην ΑΗΚ</a:t>
          </a:r>
          <a:endParaRPr lang="en-IE" sz="1400" kern="1200" dirty="0"/>
        </a:p>
      </dsp:txBody>
      <dsp:txXfrm rot="-5400000">
        <a:off x="1479818" y="4204529"/>
        <a:ext cx="2592967" cy="699145"/>
      </dsp:txXfrm>
    </dsp:sp>
    <dsp:sp modelId="{C3960731-59D6-4862-8542-067821C512E8}">
      <dsp:nvSpPr>
        <dsp:cNvPr id="0" name=""/>
        <dsp:cNvSpPr/>
      </dsp:nvSpPr>
      <dsp:spPr>
        <a:xfrm>
          <a:off x="0" y="4069858"/>
          <a:ext cx="1479818" cy="968486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kern="1200" dirty="0"/>
            <a:t>2012</a:t>
          </a:r>
          <a:endParaRPr lang="en-IE" sz="3200" kern="1200" dirty="0"/>
        </a:p>
      </dsp:txBody>
      <dsp:txXfrm>
        <a:off x="47278" y="4117136"/>
        <a:ext cx="1385262" cy="8739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B1C0A0-8DD4-49C8-833C-FE23414946E2}">
      <dsp:nvSpPr>
        <dsp:cNvPr id="0" name=""/>
        <dsp:cNvSpPr/>
      </dsp:nvSpPr>
      <dsp:spPr>
        <a:xfrm rot="5400000">
          <a:off x="-118980" y="119420"/>
          <a:ext cx="793204" cy="5552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500" kern="1200" dirty="0"/>
        </a:p>
      </dsp:txBody>
      <dsp:txXfrm rot="-5400000">
        <a:off x="1" y="278062"/>
        <a:ext cx="555243" cy="237961"/>
      </dsp:txXfrm>
    </dsp:sp>
    <dsp:sp modelId="{D44B39DB-7CDE-43D1-9C00-E5B060DA4A43}">
      <dsp:nvSpPr>
        <dsp:cNvPr id="0" name=""/>
        <dsp:cNvSpPr/>
      </dsp:nvSpPr>
      <dsp:spPr>
        <a:xfrm rot="5400000">
          <a:off x="4232298" y="-3676614"/>
          <a:ext cx="515583" cy="78696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500" kern="1200" dirty="0"/>
            <a:t>Διαφοροποιημένο μοντέλο από την υπόλοιπη αγορά το οποίο βασίζεται στις </a:t>
          </a:r>
          <a:r>
            <a:rPr lang="el-GR" sz="1500" b="0" kern="1200" dirty="0"/>
            <a:t>απευθείας πωλήσεις ασφάλισης </a:t>
          </a:r>
          <a:r>
            <a:rPr lang="el-GR" sz="1500" kern="1200" dirty="0"/>
            <a:t>μέσω ιδιόκτητων γραφείων σε όλες τις πόλεις</a:t>
          </a:r>
          <a:endParaRPr lang="en-IE" sz="1500" kern="1200" dirty="0"/>
        </a:p>
      </dsp:txBody>
      <dsp:txXfrm rot="-5400000">
        <a:off x="555244" y="25609"/>
        <a:ext cx="7844523" cy="465245"/>
      </dsp:txXfrm>
    </dsp:sp>
    <dsp:sp modelId="{6C281C43-3111-456B-937F-D4A940B3A9AB}">
      <dsp:nvSpPr>
        <dsp:cNvPr id="0" name=""/>
        <dsp:cNvSpPr/>
      </dsp:nvSpPr>
      <dsp:spPr>
        <a:xfrm rot="5400000">
          <a:off x="-118980" y="693959"/>
          <a:ext cx="793204" cy="5552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500" kern="1200" dirty="0"/>
        </a:p>
      </dsp:txBody>
      <dsp:txXfrm rot="-5400000">
        <a:off x="1" y="852601"/>
        <a:ext cx="555243" cy="237961"/>
      </dsp:txXfrm>
    </dsp:sp>
    <dsp:sp modelId="{283AB680-4A69-4D6D-B38F-4F51CD18EF55}">
      <dsp:nvSpPr>
        <dsp:cNvPr id="0" name=""/>
        <dsp:cNvSpPr/>
      </dsp:nvSpPr>
      <dsp:spPr>
        <a:xfrm rot="5400000">
          <a:off x="4232298" y="-3102076"/>
          <a:ext cx="515583" cy="78696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500" kern="1200" dirty="0"/>
            <a:t>Ανθρωποκεντρική φιλοσοφία</a:t>
          </a:r>
          <a:r>
            <a:rPr lang="en-US" sz="1500" kern="1200" dirty="0"/>
            <a:t> </a:t>
          </a:r>
          <a:r>
            <a:rPr lang="el-GR" sz="1500" kern="1200" dirty="0"/>
            <a:t>-</a:t>
          </a:r>
          <a:r>
            <a:rPr lang="en-US" sz="1500" kern="1200" dirty="0"/>
            <a:t> </a:t>
          </a:r>
          <a:r>
            <a:rPr lang="el-GR" sz="1500" kern="1200" dirty="0"/>
            <a:t>Στενές προσωπικές σχέσεις</a:t>
          </a:r>
          <a:endParaRPr lang="en-IE" sz="1500" kern="1200" dirty="0"/>
        </a:p>
      </dsp:txBody>
      <dsp:txXfrm rot="-5400000">
        <a:off x="555244" y="600147"/>
        <a:ext cx="7844523" cy="465245"/>
      </dsp:txXfrm>
    </dsp:sp>
    <dsp:sp modelId="{13CC059D-5CE8-4793-9DCD-14870867B718}">
      <dsp:nvSpPr>
        <dsp:cNvPr id="0" name=""/>
        <dsp:cNvSpPr/>
      </dsp:nvSpPr>
      <dsp:spPr>
        <a:xfrm rot="5400000">
          <a:off x="-118980" y="1268497"/>
          <a:ext cx="793204" cy="5552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500" kern="1200" dirty="0"/>
        </a:p>
      </dsp:txBody>
      <dsp:txXfrm rot="-5400000">
        <a:off x="1" y="1427139"/>
        <a:ext cx="555243" cy="237961"/>
      </dsp:txXfrm>
    </dsp:sp>
    <dsp:sp modelId="{40E3A133-01B0-4EB0-8FB9-AD1DB7272BCF}">
      <dsp:nvSpPr>
        <dsp:cNvPr id="0" name=""/>
        <dsp:cNvSpPr/>
      </dsp:nvSpPr>
      <dsp:spPr>
        <a:xfrm rot="5400000">
          <a:off x="4232298" y="-2527537"/>
          <a:ext cx="515583" cy="78696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500" kern="1200" dirty="0"/>
            <a:t>Άρτια καταρτισμένο προσωπικό</a:t>
          </a:r>
          <a:r>
            <a:rPr lang="en-US" sz="1500" kern="1200" dirty="0"/>
            <a:t> </a:t>
          </a:r>
          <a:r>
            <a:rPr lang="el-GR" sz="1500" kern="1200" dirty="0"/>
            <a:t>-</a:t>
          </a:r>
          <a:r>
            <a:rPr lang="en-US" sz="1500" kern="1200" dirty="0"/>
            <a:t> </a:t>
          </a:r>
          <a:r>
            <a:rPr lang="el-GR" sz="1500" kern="1200" dirty="0"/>
            <a:t>Υψηλό επίπεδο άμεσης και αξιόπιστης εξυπηρέτησης</a:t>
          </a:r>
          <a:endParaRPr lang="en-IE" sz="1500" kern="1200" dirty="0"/>
        </a:p>
      </dsp:txBody>
      <dsp:txXfrm rot="-5400000">
        <a:off x="555244" y="1174686"/>
        <a:ext cx="7844523" cy="46524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AA831-53F0-4BF2-8059-B05D2EE7565B}">
      <dsp:nvSpPr>
        <dsp:cNvPr id="0" name=""/>
        <dsp:cNvSpPr/>
      </dsp:nvSpPr>
      <dsp:spPr>
        <a:xfrm>
          <a:off x="-4225001" y="-648259"/>
          <a:ext cx="5034073" cy="5034073"/>
        </a:xfrm>
        <a:prstGeom prst="blockArc">
          <a:avLst>
            <a:gd name="adj1" fmla="val 18900000"/>
            <a:gd name="adj2" fmla="val 2700000"/>
            <a:gd name="adj3" fmla="val 42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B11FB-5A33-426C-B172-519BB9862491}">
      <dsp:nvSpPr>
        <dsp:cNvPr id="0" name=""/>
        <dsp:cNvSpPr/>
      </dsp:nvSpPr>
      <dsp:spPr>
        <a:xfrm>
          <a:off x="354372" y="233522"/>
          <a:ext cx="3484028" cy="4673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95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Χαμηλότερες προμήθειες </a:t>
          </a:r>
          <a:r>
            <a:rPr lang="en-US" sz="1400" kern="1200" dirty="0"/>
            <a:t>(</a:t>
          </a:r>
          <a:r>
            <a:rPr lang="el-GR" sz="1400" kern="1200" dirty="0"/>
            <a:t>Ποσοστό </a:t>
          </a:r>
          <a:r>
            <a:rPr lang="en-US" sz="1400" kern="1200" dirty="0"/>
            <a:t>6</a:t>
          </a:r>
          <a:r>
            <a:rPr lang="el-GR" sz="1400" kern="1200" dirty="0"/>
            <a:t>,</a:t>
          </a:r>
          <a:r>
            <a:rPr lang="en-US" sz="1400" kern="1200" dirty="0"/>
            <a:t>2</a:t>
          </a:r>
          <a:r>
            <a:rPr lang="el-GR" sz="1400" kern="1200" dirty="0"/>
            <a:t>% αντί 2</a:t>
          </a:r>
          <a:r>
            <a:rPr lang="en-US" sz="1400" kern="1200" dirty="0"/>
            <a:t>1</a:t>
          </a:r>
          <a:r>
            <a:rPr lang="el-GR" sz="1400" kern="1200" dirty="0"/>
            <a:t>,</a:t>
          </a:r>
          <a:r>
            <a:rPr lang="en-US" sz="1400" kern="1200" dirty="0"/>
            <a:t>1</a:t>
          </a:r>
          <a:r>
            <a:rPr lang="el-GR" sz="1400" kern="1200" dirty="0"/>
            <a:t>%)</a:t>
          </a:r>
          <a:endParaRPr lang="en-IE" sz="1400" kern="1200" dirty="0"/>
        </a:p>
      </dsp:txBody>
      <dsp:txXfrm>
        <a:off x="354372" y="233522"/>
        <a:ext cx="3484028" cy="467343"/>
      </dsp:txXfrm>
    </dsp:sp>
    <dsp:sp modelId="{17C97662-6DEF-45D9-B151-08CA8B945D99}">
      <dsp:nvSpPr>
        <dsp:cNvPr id="0" name=""/>
        <dsp:cNvSpPr/>
      </dsp:nvSpPr>
      <dsp:spPr>
        <a:xfrm>
          <a:off x="62282" y="175104"/>
          <a:ext cx="584179" cy="5841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9AB098-C1E7-4A53-AFB5-F4C19307EB62}">
      <dsp:nvSpPr>
        <dsp:cNvPr id="0" name=""/>
        <dsp:cNvSpPr/>
      </dsp:nvSpPr>
      <dsp:spPr>
        <a:xfrm>
          <a:off x="689257" y="851199"/>
          <a:ext cx="3149143" cy="6335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95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Αφοσίωση του πελάτη στην ασφαλιστική εταιρεία αντί στον διαμεσολαβητή</a:t>
          </a:r>
          <a:endParaRPr lang="en-IE" sz="1400" kern="1200" dirty="0"/>
        </a:p>
      </dsp:txBody>
      <dsp:txXfrm>
        <a:off x="689257" y="851199"/>
        <a:ext cx="3149143" cy="633573"/>
      </dsp:txXfrm>
    </dsp:sp>
    <dsp:sp modelId="{F74212B2-732E-432F-AB75-E099C5E116FA}">
      <dsp:nvSpPr>
        <dsp:cNvPr id="0" name=""/>
        <dsp:cNvSpPr/>
      </dsp:nvSpPr>
      <dsp:spPr>
        <a:xfrm>
          <a:off x="397167" y="875896"/>
          <a:ext cx="584179" cy="5841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E7DC8-A65D-4FF2-82BC-9647B40AC510}">
      <dsp:nvSpPr>
        <dsp:cNvPr id="0" name=""/>
        <dsp:cNvSpPr/>
      </dsp:nvSpPr>
      <dsp:spPr>
        <a:xfrm>
          <a:off x="792040" y="1635105"/>
          <a:ext cx="3046360" cy="4673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95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Χαμηλός βαθμός εξάρτησης εργασιών </a:t>
          </a:r>
          <a:endParaRPr lang="en-IE" sz="1400" kern="1200" dirty="0"/>
        </a:p>
      </dsp:txBody>
      <dsp:txXfrm>
        <a:off x="792040" y="1635105"/>
        <a:ext cx="3046360" cy="467343"/>
      </dsp:txXfrm>
    </dsp:sp>
    <dsp:sp modelId="{A33D236E-5BE4-49F5-927F-F8E4424090CE}">
      <dsp:nvSpPr>
        <dsp:cNvPr id="0" name=""/>
        <dsp:cNvSpPr/>
      </dsp:nvSpPr>
      <dsp:spPr>
        <a:xfrm>
          <a:off x="499950" y="1576687"/>
          <a:ext cx="584179" cy="5841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DDBE4-C475-4FCD-9D2F-4B4A9BD06EFA}">
      <dsp:nvSpPr>
        <dsp:cNvPr id="0" name=""/>
        <dsp:cNvSpPr/>
      </dsp:nvSpPr>
      <dsp:spPr>
        <a:xfrm>
          <a:off x="689257" y="2335897"/>
          <a:ext cx="3149143" cy="4673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954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Πιο αποτελεσματική αξιολόγηση ασφαλιστικών κινδύνων </a:t>
          </a:r>
          <a:endParaRPr lang="en-IE" sz="14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000" kern="1200" dirty="0"/>
        </a:p>
      </dsp:txBody>
      <dsp:txXfrm>
        <a:off x="689257" y="2335897"/>
        <a:ext cx="3149143" cy="467343"/>
      </dsp:txXfrm>
    </dsp:sp>
    <dsp:sp modelId="{3AE024EB-22E1-42D1-A5DA-0E1BFA635D2C}">
      <dsp:nvSpPr>
        <dsp:cNvPr id="0" name=""/>
        <dsp:cNvSpPr/>
      </dsp:nvSpPr>
      <dsp:spPr>
        <a:xfrm>
          <a:off x="397167" y="2277479"/>
          <a:ext cx="584179" cy="5841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D6FCA-DCEE-4B43-85D4-CFC1E0B71935}">
      <dsp:nvSpPr>
        <dsp:cNvPr id="0" name=""/>
        <dsp:cNvSpPr/>
      </dsp:nvSpPr>
      <dsp:spPr>
        <a:xfrm>
          <a:off x="354372" y="3036688"/>
          <a:ext cx="3484028" cy="4673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95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Χαμηλότερο </a:t>
          </a:r>
          <a:r>
            <a:rPr lang="en-US" sz="1400" kern="1200" dirty="0"/>
            <a:t>combined cost ratio</a:t>
          </a:r>
          <a:endParaRPr lang="en-IE" sz="1400" kern="1200" dirty="0"/>
        </a:p>
      </dsp:txBody>
      <dsp:txXfrm>
        <a:off x="354372" y="3036688"/>
        <a:ext cx="3484028" cy="467343"/>
      </dsp:txXfrm>
    </dsp:sp>
    <dsp:sp modelId="{2EC88E32-F8F4-4134-9B9D-B2978775847D}">
      <dsp:nvSpPr>
        <dsp:cNvPr id="0" name=""/>
        <dsp:cNvSpPr/>
      </dsp:nvSpPr>
      <dsp:spPr>
        <a:xfrm>
          <a:off x="62282" y="2978270"/>
          <a:ext cx="584179" cy="5841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A9956-DC3B-41A8-B9F2-C6C9F0F5DAE8}">
      <dsp:nvSpPr>
        <dsp:cNvPr id="0" name=""/>
        <dsp:cNvSpPr/>
      </dsp:nvSpPr>
      <dsp:spPr>
        <a:xfrm>
          <a:off x="0" y="188220"/>
          <a:ext cx="8363272" cy="166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9083" tIns="249936" rIns="64908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Αποτελεσματικές διαδικασίες αξιολόγησης ασφαλιστικών κινδύνων</a:t>
          </a:r>
          <a:endParaRPr lang="en-I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Ορθή τιμολόγηση</a:t>
          </a:r>
          <a:endParaRPr lang="en-I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Έγκαιρη διευθέτηση απαιτήσεων</a:t>
          </a:r>
          <a:endParaRPr lang="en-I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Εσωτερικοί εκτιμητές σε όλες τις πόλεις</a:t>
          </a:r>
          <a:endParaRPr lang="en-I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Μακροχρόνιες συνεργασίες στους τομείς επιδιορθώσεων και αγοράς εξαρτημάτων</a:t>
          </a:r>
          <a:endParaRPr lang="en-IE" sz="1600" kern="1200" dirty="0"/>
        </a:p>
      </dsp:txBody>
      <dsp:txXfrm>
        <a:off x="0" y="188220"/>
        <a:ext cx="8363272" cy="1663200"/>
      </dsp:txXfrm>
    </dsp:sp>
    <dsp:sp modelId="{875174B4-FA51-4A23-B969-530481E1093D}">
      <dsp:nvSpPr>
        <dsp:cNvPr id="0" name=""/>
        <dsp:cNvSpPr/>
      </dsp:nvSpPr>
      <dsp:spPr>
        <a:xfrm>
          <a:off x="418163" y="11100"/>
          <a:ext cx="6003457" cy="3542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278" tIns="0" rIns="22127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Χαμηλότερο ποσοστό απαιτήσεων</a:t>
          </a:r>
          <a:endParaRPr lang="en-IE" sz="2000" kern="1200" dirty="0"/>
        </a:p>
      </dsp:txBody>
      <dsp:txXfrm>
        <a:off x="435456" y="28393"/>
        <a:ext cx="5968871" cy="319654"/>
      </dsp:txXfrm>
    </dsp:sp>
    <dsp:sp modelId="{4DE00499-C7A6-48A4-B5C2-1D0250F5CA37}">
      <dsp:nvSpPr>
        <dsp:cNvPr id="0" name=""/>
        <dsp:cNvSpPr/>
      </dsp:nvSpPr>
      <dsp:spPr>
        <a:xfrm>
          <a:off x="0" y="2093340"/>
          <a:ext cx="836327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641ADE-8803-498E-8114-49187C2B2E9E}">
      <dsp:nvSpPr>
        <dsp:cNvPr id="0" name=""/>
        <dsp:cNvSpPr/>
      </dsp:nvSpPr>
      <dsp:spPr>
        <a:xfrm>
          <a:off x="418163" y="1916220"/>
          <a:ext cx="6142321" cy="354240"/>
        </a:xfrm>
        <a:prstGeom prst="round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278" tIns="0" rIns="22127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Αυξημένο ποσοστό κράτησης ασφαλιστικών κινδύνων</a:t>
          </a:r>
          <a:endParaRPr lang="en-IE" sz="2000" kern="1200" dirty="0"/>
        </a:p>
      </dsp:txBody>
      <dsp:txXfrm>
        <a:off x="435456" y="1933513"/>
        <a:ext cx="6107735" cy="319654"/>
      </dsp:txXfrm>
    </dsp:sp>
    <dsp:sp modelId="{54B36B6B-9CE0-44A8-9FBC-3ED110ED7DF6}">
      <dsp:nvSpPr>
        <dsp:cNvPr id="0" name=""/>
        <dsp:cNvSpPr/>
      </dsp:nvSpPr>
      <dsp:spPr>
        <a:xfrm>
          <a:off x="0" y="2637660"/>
          <a:ext cx="8363272" cy="1115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9083" tIns="249936" rIns="64908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Ποιότητα και κερδοφορία χαρτοφυλακίου</a:t>
          </a:r>
          <a:endParaRPr lang="en-I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Μακροχρόνιες συνεργασίες</a:t>
          </a:r>
          <a:endParaRPr lang="en-I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Αξιόπιστη καταχώρηση αποθεματικών (</a:t>
          </a:r>
          <a:r>
            <a:rPr lang="en-US" sz="1600" kern="1200" dirty="0"/>
            <a:t>claim reserving</a:t>
          </a:r>
          <a:r>
            <a:rPr lang="el-GR" sz="1600" kern="1200" dirty="0"/>
            <a:t>)</a:t>
          </a:r>
          <a:endParaRPr lang="en-IE" sz="1600" kern="1200" dirty="0"/>
        </a:p>
      </dsp:txBody>
      <dsp:txXfrm>
        <a:off x="0" y="2637660"/>
        <a:ext cx="8363272" cy="1115100"/>
      </dsp:txXfrm>
    </dsp:sp>
    <dsp:sp modelId="{0C5A5A9D-81E7-4154-AFF7-25A5166C7E54}">
      <dsp:nvSpPr>
        <dsp:cNvPr id="0" name=""/>
        <dsp:cNvSpPr/>
      </dsp:nvSpPr>
      <dsp:spPr>
        <a:xfrm>
          <a:off x="418163" y="2460540"/>
          <a:ext cx="6147473" cy="35424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278" tIns="0" rIns="22127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Μειωμένο κόστος αντασφάλισης</a:t>
          </a:r>
          <a:endParaRPr lang="en-IE" sz="2000" kern="1200" dirty="0"/>
        </a:p>
      </dsp:txBody>
      <dsp:txXfrm>
        <a:off x="435456" y="2477833"/>
        <a:ext cx="6112887" cy="319654"/>
      </dsp:txXfrm>
    </dsp:sp>
    <dsp:sp modelId="{3B4C4409-0F71-4B07-931E-80D4D2C577D4}">
      <dsp:nvSpPr>
        <dsp:cNvPr id="0" name=""/>
        <dsp:cNvSpPr/>
      </dsp:nvSpPr>
      <dsp:spPr>
        <a:xfrm>
          <a:off x="0" y="3994680"/>
          <a:ext cx="836327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51E535-BB28-4F6F-821B-81898EA381E2}">
      <dsp:nvSpPr>
        <dsp:cNvPr id="0" name=""/>
        <dsp:cNvSpPr/>
      </dsp:nvSpPr>
      <dsp:spPr>
        <a:xfrm>
          <a:off x="418163" y="3817560"/>
          <a:ext cx="6142321" cy="354240"/>
        </a:xfrm>
        <a:prstGeom prst="round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278" tIns="0" rIns="22127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Χαμηλότερα έξοδα κτήσης</a:t>
          </a:r>
          <a:endParaRPr lang="en-IE" sz="2000" kern="1200" dirty="0"/>
        </a:p>
      </dsp:txBody>
      <dsp:txXfrm>
        <a:off x="435456" y="3834853"/>
        <a:ext cx="6107735" cy="319654"/>
      </dsp:txXfrm>
    </dsp:sp>
    <dsp:sp modelId="{72E39274-8AF7-4366-BACA-1D31A18E3516}">
      <dsp:nvSpPr>
        <dsp:cNvPr id="0" name=""/>
        <dsp:cNvSpPr/>
      </dsp:nvSpPr>
      <dsp:spPr>
        <a:xfrm>
          <a:off x="0" y="4539000"/>
          <a:ext cx="8363272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9083" tIns="249936" rIns="64908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Συνετή διαχείριση</a:t>
          </a:r>
          <a:endParaRPr lang="en-I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Εξέταση τρόπων εξοικονόμησης</a:t>
          </a:r>
          <a:endParaRPr lang="en-IE" sz="1600" kern="1200" dirty="0"/>
        </a:p>
      </dsp:txBody>
      <dsp:txXfrm>
        <a:off x="0" y="4539000"/>
        <a:ext cx="8363272" cy="850500"/>
      </dsp:txXfrm>
    </dsp:sp>
    <dsp:sp modelId="{06510BA3-A283-4FA0-94D1-9D8DF162B8F2}">
      <dsp:nvSpPr>
        <dsp:cNvPr id="0" name=""/>
        <dsp:cNvSpPr/>
      </dsp:nvSpPr>
      <dsp:spPr>
        <a:xfrm>
          <a:off x="418163" y="4361880"/>
          <a:ext cx="6147473" cy="35424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278" tIns="0" rIns="22127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Χαμηλότερα λειτουργικά έξοδα</a:t>
          </a:r>
          <a:endParaRPr lang="en-IE" sz="2000" kern="1200" dirty="0"/>
        </a:p>
      </dsp:txBody>
      <dsp:txXfrm>
        <a:off x="435456" y="4379173"/>
        <a:ext cx="6112887" cy="31965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65D2E0-71F6-4B07-B3EC-084778DE415E}">
      <dsp:nvSpPr>
        <dsp:cNvPr id="0" name=""/>
        <dsp:cNvSpPr/>
      </dsp:nvSpPr>
      <dsp:spPr>
        <a:xfrm>
          <a:off x="133513" y="1158589"/>
          <a:ext cx="4561945" cy="2994104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Οργανική ανάπτυξη</a:t>
          </a:r>
          <a:endParaRPr lang="en-IE" sz="2400" kern="1200" dirty="0"/>
        </a:p>
      </dsp:txBody>
      <dsp:txXfrm>
        <a:off x="933488" y="1859944"/>
        <a:ext cx="2961995" cy="1539031"/>
      </dsp:txXfrm>
    </dsp:sp>
    <dsp:sp modelId="{BE638A7E-4E0D-4B28-9CF7-7F0D3D1D9D1F}">
      <dsp:nvSpPr>
        <dsp:cNvPr id="0" name=""/>
        <dsp:cNvSpPr/>
      </dsp:nvSpPr>
      <dsp:spPr>
        <a:xfrm>
          <a:off x="192158" y="864579"/>
          <a:ext cx="1503201" cy="1493034"/>
        </a:xfrm>
        <a:prstGeom prst="gear6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/>
            <a:t>Συνεργασίες</a:t>
          </a:r>
          <a:endParaRPr lang="en-IE" sz="1100" kern="1200" dirty="0"/>
        </a:p>
      </dsp:txBody>
      <dsp:txXfrm>
        <a:off x="569512" y="1242727"/>
        <a:ext cx="748493" cy="736738"/>
      </dsp:txXfrm>
    </dsp:sp>
    <dsp:sp modelId="{362716F8-C776-4982-8DEF-89005D4BC937}">
      <dsp:nvSpPr>
        <dsp:cNvPr id="0" name=""/>
        <dsp:cNvSpPr/>
      </dsp:nvSpPr>
      <dsp:spPr>
        <a:xfrm rot="20700000">
          <a:off x="1526004" y="214397"/>
          <a:ext cx="1774828" cy="897009"/>
        </a:xfrm>
        <a:prstGeom prst="gear6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kern="1200" dirty="0"/>
            <a:t>Εξαγορές</a:t>
          </a:r>
          <a:endParaRPr lang="en-IE" sz="1700" kern="1200" dirty="0"/>
        </a:p>
      </dsp:txBody>
      <dsp:txXfrm rot="-20700000">
        <a:off x="1967342" y="359071"/>
        <a:ext cx="892153" cy="607660"/>
      </dsp:txXfrm>
    </dsp:sp>
    <dsp:sp modelId="{DE4DDF76-03F4-4602-839F-29B8024625CD}">
      <dsp:nvSpPr>
        <dsp:cNvPr id="0" name=""/>
        <dsp:cNvSpPr/>
      </dsp:nvSpPr>
      <dsp:spPr>
        <a:xfrm>
          <a:off x="-79402" y="1242023"/>
          <a:ext cx="5263983" cy="2778590"/>
        </a:xfrm>
        <a:prstGeom prst="circularArrow">
          <a:avLst>
            <a:gd name="adj1" fmla="val 4688"/>
            <a:gd name="adj2" fmla="val 299029"/>
            <a:gd name="adj3" fmla="val 2510086"/>
            <a:gd name="adj4" fmla="val 15874436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8705FB5-A3C9-4760-889A-CD0555BA1ABD}">
      <dsp:nvSpPr>
        <dsp:cNvPr id="0" name=""/>
        <dsp:cNvSpPr/>
      </dsp:nvSpPr>
      <dsp:spPr>
        <a:xfrm>
          <a:off x="72012" y="688881"/>
          <a:ext cx="2018819" cy="201881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5215DA0-0B3B-4738-B4CC-8332BC534982}">
      <dsp:nvSpPr>
        <dsp:cNvPr id="0" name=""/>
        <dsp:cNvSpPr/>
      </dsp:nvSpPr>
      <dsp:spPr>
        <a:xfrm>
          <a:off x="1296154" y="-335069"/>
          <a:ext cx="2176693" cy="2176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37EE3-802C-443F-875D-9408DFB978E7}">
      <dsp:nvSpPr>
        <dsp:cNvPr id="0" name=""/>
        <dsp:cNvSpPr/>
      </dsp:nvSpPr>
      <dsp:spPr>
        <a:xfrm>
          <a:off x="0" y="11591"/>
          <a:ext cx="7711008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Στρατηγικός στόχος</a:t>
          </a:r>
          <a:r>
            <a:rPr lang="en-US" sz="1600" kern="1200" dirty="0"/>
            <a:t>:</a:t>
          </a:r>
          <a:r>
            <a:rPr lang="el-GR" sz="1600" kern="1200" dirty="0"/>
            <a:t> Πειθαρχημένη εφαρμογή της στρατηγικής μας και συνέχιση του επιτυχημένου υφιστάμενου επιχειρηματικού μοντέλου.</a:t>
          </a:r>
          <a:endParaRPr lang="en-IE" sz="1600" kern="1200" dirty="0"/>
        </a:p>
      </dsp:txBody>
      <dsp:txXfrm>
        <a:off x="31070" y="42661"/>
        <a:ext cx="7648868" cy="57434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793EE-F4C9-4582-8E65-D8B1627B114C}">
      <dsp:nvSpPr>
        <dsp:cNvPr id="0" name=""/>
        <dsp:cNvSpPr/>
      </dsp:nvSpPr>
      <dsp:spPr>
        <a:xfrm>
          <a:off x="0" y="0"/>
          <a:ext cx="8229600" cy="5036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 dirty="0"/>
            <a:t>Σταθερή πολιτική ανάληψης κινδύνων και διαχείρισης απαιτήσεων</a:t>
          </a:r>
          <a:endParaRPr lang="en-IE" sz="2100" kern="1200" dirty="0"/>
        </a:p>
      </dsp:txBody>
      <dsp:txXfrm>
        <a:off x="24588" y="24588"/>
        <a:ext cx="8180424" cy="454509"/>
      </dsp:txXfrm>
    </dsp:sp>
    <dsp:sp modelId="{1B4E6984-D0B5-48BF-B402-246E0D21B258}">
      <dsp:nvSpPr>
        <dsp:cNvPr id="0" name=""/>
        <dsp:cNvSpPr/>
      </dsp:nvSpPr>
      <dsp:spPr>
        <a:xfrm>
          <a:off x="0" y="509141"/>
          <a:ext cx="8229600" cy="55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600" kern="1200" dirty="0"/>
            <a:t>Αυστηρές αρχές ανάληψης ασφαλιστικών κινδύνων</a:t>
          </a:r>
          <a:endParaRPr lang="en-I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600" kern="1200" dirty="0"/>
            <a:t>Άμεσος και εξωδικαστικός διακανονισμός απαιτήσεων</a:t>
          </a:r>
          <a:endParaRPr lang="en-IE" sz="1600" kern="1200" dirty="0"/>
        </a:p>
      </dsp:txBody>
      <dsp:txXfrm>
        <a:off x="0" y="509141"/>
        <a:ext cx="8229600" cy="554242"/>
      </dsp:txXfrm>
    </dsp:sp>
    <dsp:sp modelId="{7C33428B-6C54-47F0-93FA-32622A8D63C7}">
      <dsp:nvSpPr>
        <dsp:cNvPr id="0" name=""/>
        <dsp:cNvSpPr/>
      </dsp:nvSpPr>
      <dsp:spPr>
        <a:xfrm>
          <a:off x="0" y="1063384"/>
          <a:ext cx="8229600" cy="503685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/>
            <a:t>Ενδυνάμωση δικτύου απευθείας εργασιών</a:t>
          </a:r>
          <a:endParaRPr lang="en-IE" sz="2100" kern="1200" dirty="0"/>
        </a:p>
      </dsp:txBody>
      <dsp:txXfrm>
        <a:off x="24588" y="1087972"/>
        <a:ext cx="8180424" cy="454509"/>
      </dsp:txXfrm>
    </dsp:sp>
    <dsp:sp modelId="{6FBD45DC-A84D-4DF6-862E-C30C61CA1930}">
      <dsp:nvSpPr>
        <dsp:cNvPr id="0" name=""/>
        <dsp:cNvSpPr/>
      </dsp:nvSpPr>
      <dsp:spPr>
        <a:xfrm>
          <a:off x="0" y="1567069"/>
          <a:ext cx="8229600" cy="82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600" kern="1200" dirty="0"/>
            <a:t>Πρόσληψη και εκπαίδευση νέων πωλητών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1600" kern="1200" dirty="0"/>
            <a:t>Cross</a:t>
          </a:r>
          <a:r>
            <a:rPr lang="el-GR" sz="1600" kern="1200" dirty="0"/>
            <a:t>-</a:t>
          </a:r>
          <a:r>
            <a:rPr lang="en-US" sz="1600" kern="1200" dirty="0"/>
            <a:t>selling</a:t>
          </a:r>
          <a:r>
            <a:rPr lang="en-IE" sz="1600" kern="1200" dirty="0"/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600" kern="1200" dirty="0"/>
            <a:t>Συνεχής αναβάθμιση ιστοσελίδας και </a:t>
          </a:r>
          <a:r>
            <a:rPr lang="en-GB" sz="1600" kern="1200" dirty="0"/>
            <a:t>online </a:t>
          </a:r>
          <a:r>
            <a:rPr lang="el-GR" sz="1600" kern="1200" dirty="0"/>
            <a:t>υπηρεσιών </a:t>
          </a:r>
          <a:endParaRPr lang="en-IE" sz="1600" kern="1200" dirty="0"/>
        </a:p>
      </dsp:txBody>
      <dsp:txXfrm>
        <a:off x="0" y="1567069"/>
        <a:ext cx="8229600" cy="825930"/>
      </dsp:txXfrm>
    </dsp:sp>
    <dsp:sp modelId="{25DEBE06-7472-4E67-9501-2E79FE71D4DA}">
      <dsp:nvSpPr>
        <dsp:cNvPr id="0" name=""/>
        <dsp:cNvSpPr/>
      </dsp:nvSpPr>
      <dsp:spPr>
        <a:xfrm>
          <a:off x="0" y="2392999"/>
          <a:ext cx="8229600" cy="503685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 dirty="0"/>
            <a:t>Τιμολόγηση</a:t>
          </a:r>
          <a:endParaRPr lang="en-IE" sz="2100" kern="1200" dirty="0"/>
        </a:p>
      </dsp:txBody>
      <dsp:txXfrm>
        <a:off x="24588" y="2417587"/>
        <a:ext cx="8180424" cy="454509"/>
      </dsp:txXfrm>
    </dsp:sp>
    <dsp:sp modelId="{D5D6FBEC-0136-4A71-B17B-7A436252879C}">
      <dsp:nvSpPr>
        <dsp:cNvPr id="0" name=""/>
        <dsp:cNvSpPr/>
      </dsp:nvSpPr>
      <dsp:spPr>
        <a:xfrm>
          <a:off x="0" y="2896683"/>
          <a:ext cx="8229600" cy="55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600" kern="1200" dirty="0"/>
            <a:t>Γενική πολιτική</a:t>
          </a:r>
          <a:r>
            <a:rPr lang="en-US" sz="1600" kern="1200" dirty="0"/>
            <a:t>: </a:t>
          </a:r>
          <a:r>
            <a:rPr lang="el-GR" sz="1600" kern="1200" dirty="0"/>
            <a:t>Διατήρηση τιμών παρά τον έντονο ανταγωνισμό</a:t>
          </a:r>
          <a:endParaRPr lang="en-I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600" kern="1200" dirty="0"/>
            <a:t>Επιλεκτικές διορθωτικές αναθεωρήσεις τιμών συγκεκριμένων κλάδων ή προϊόντων</a:t>
          </a:r>
          <a:endParaRPr lang="en-IE" sz="1600" kern="1200" dirty="0"/>
        </a:p>
      </dsp:txBody>
      <dsp:txXfrm>
        <a:off x="0" y="2896683"/>
        <a:ext cx="8229600" cy="55424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C7FC1-4065-4385-AB6F-1D21989B7E3E}">
      <dsp:nvSpPr>
        <dsp:cNvPr id="0" name=""/>
        <dsp:cNvSpPr/>
      </dsp:nvSpPr>
      <dsp:spPr>
        <a:xfrm>
          <a:off x="0" y="284320"/>
          <a:ext cx="8229600" cy="4317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Προϊόντα και υπηρεσίες</a:t>
          </a:r>
          <a:endParaRPr lang="en-IE" sz="1800" kern="1200" dirty="0"/>
        </a:p>
      </dsp:txBody>
      <dsp:txXfrm>
        <a:off x="21075" y="305395"/>
        <a:ext cx="8187450" cy="389580"/>
      </dsp:txXfrm>
    </dsp:sp>
    <dsp:sp modelId="{26F03C33-F150-49C9-AC69-E5C49C17CB51}">
      <dsp:nvSpPr>
        <dsp:cNvPr id="0" name=""/>
        <dsp:cNvSpPr/>
      </dsp:nvSpPr>
      <dsp:spPr>
        <a:xfrm>
          <a:off x="0" y="716050"/>
          <a:ext cx="8229600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400" kern="1200" dirty="0"/>
            <a:t>Εξέταση αναγκών και τάσεων της ασφαλιστικής αγοράς και εισαγωγή νέων εξειδικευμένων συμβολαίων</a:t>
          </a:r>
          <a:endParaRPr lang="en-I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400" kern="1200" dirty="0"/>
            <a:t>Βελτίωση ωφελημάτων και καλύψεων των ασφαλιστήριων συμβολαίων</a:t>
          </a:r>
          <a:endParaRPr lang="en-I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IE" sz="1400" kern="1200" dirty="0"/>
        </a:p>
      </dsp:txBody>
      <dsp:txXfrm>
        <a:off x="0" y="716050"/>
        <a:ext cx="8229600" cy="726570"/>
      </dsp:txXfrm>
    </dsp:sp>
    <dsp:sp modelId="{396AF429-1A01-4360-99DE-EE8C7B0E1E1D}">
      <dsp:nvSpPr>
        <dsp:cNvPr id="0" name=""/>
        <dsp:cNvSpPr/>
      </dsp:nvSpPr>
      <dsp:spPr>
        <a:xfrm>
          <a:off x="0" y="1296144"/>
          <a:ext cx="8229600" cy="431730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Τεχνολογική αναβάθμιση</a:t>
          </a:r>
          <a:endParaRPr lang="en-IE" sz="1800" kern="1200" dirty="0"/>
        </a:p>
      </dsp:txBody>
      <dsp:txXfrm>
        <a:off x="21075" y="1317219"/>
        <a:ext cx="8187450" cy="389580"/>
      </dsp:txXfrm>
    </dsp:sp>
    <dsp:sp modelId="{5028A537-3B12-46D9-BDFD-86FA965C67B7}">
      <dsp:nvSpPr>
        <dsp:cNvPr id="0" name=""/>
        <dsp:cNvSpPr/>
      </dsp:nvSpPr>
      <dsp:spPr>
        <a:xfrm>
          <a:off x="0" y="1728193"/>
          <a:ext cx="8229600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400" kern="1200" dirty="0"/>
            <a:t>Βελτίωση εξυπηρέτησης πελατών και ποιότητας υπηρεσιών</a:t>
          </a:r>
          <a:endParaRPr lang="en-I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400" kern="1200" dirty="0"/>
            <a:t>Ενδυνάμωση συστημάτων ελέγχου και ασφάλειας</a:t>
          </a:r>
          <a:endParaRPr lang="en-I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400" kern="1200" dirty="0"/>
            <a:t>Βελτίωση παραγωγικότητας και μείωση κόστους λειτουργίας</a:t>
          </a:r>
          <a:endParaRPr lang="en-I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IE" sz="1400" kern="1200" dirty="0"/>
        </a:p>
      </dsp:txBody>
      <dsp:txXfrm>
        <a:off x="0" y="1728193"/>
        <a:ext cx="8229600" cy="968760"/>
      </dsp:txXfrm>
    </dsp:sp>
    <dsp:sp modelId="{A63C83A3-38FB-403B-947E-6B5764C9C411}">
      <dsp:nvSpPr>
        <dsp:cNvPr id="0" name=""/>
        <dsp:cNvSpPr/>
      </dsp:nvSpPr>
      <dsp:spPr>
        <a:xfrm>
          <a:off x="0" y="2455381"/>
          <a:ext cx="8229600" cy="43173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Εκπαίδευση προσωπικού</a:t>
          </a:r>
          <a:endParaRPr lang="en-IE" sz="1800" kern="1200" dirty="0"/>
        </a:p>
      </dsp:txBody>
      <dsp:txXfrm>
        <a:off x="21075" y="2476456"/>
        <a:ext cx="8187450" cy="389580"/>
      </dsp:txXfrm>
    </dsp:sp>
    <dsp:sp modelId="{1425A4BE-8E96-4FAA-8A6E-0E4B3B73FA94}">
      <dsp:nvSpPr>
        <dsp:cNvPr id="0" name=""/>
        <dsp:cNvSpPr/>
      </dsp:nvSpPr>
      <dsp:spPr>
        <a:xfrm>
          <a:off x="0" y="2952325"/>
          <a:ext cx="8229600" cy="689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400" kern="1200" dirty="0"/>
            <a:t>Το επιχειρηματικό μοντέλο λειτουργίας της Εταιρείας απαιτεί υψηλά επίπεδα άμεσης και ποιοτικής εξυπηρέτησης των πελατών</a:t>
          </a:r>
          <a:endParaRPr lang="en-I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400" kern="1200" dirty="0"/>
            <a:t>Η Εταιρεία διαθέτει εδώ και πολλά χρόνια ένα μοντέρνο και άρτια εξοπλισμένο εκπαιδευτικό κέντρο </a:t>
          </a:r>
          <a:endParaRPr lang="en-IE" sz="1400" kern="1200" dirty="0"/>
        </a:p>
      </dsp:txBody>
      <dsp:txXfrm>
        <a:off x="0" y="2952325"/>
        <a:ext cx="8229600" cy="68931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DD204-C9D2-4368-B11B-6F5D956EFF8B}">
      <dsp:nvSpPr>
        <dsp:cNvPr id="0" name=""/>
        <dsp:cNvSpPr/>
      </dsp:nvSpPr>
      <dsp:spPr>
        <a:xfrm>
          <a:off x="0" y="0"/>
          <a:ext cx="8352928" cy="43401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600" kern="1200" dirty="0"/>
            <a:t>Συνεργασίες</a:t>
          </a:r>
          <a:endParaRPr lang="en-IE" sz="3600" kern="1200" dirty="0"/>
        </a:p>
      </dsp:txBody>
      <dsp:txXfrm>
        <a:off x="21187" y="21187"/>
        <a:ext cx="8310554" cy="391642"/>
      </dsp:txXfrm>
    </dsp:sp>
    <dsp:sp modelId="{E80FAB25-ABE5-465B-986B-1295C006E985}">
      <dsp:nvSpPr>
        <dsp:cNvPr id="0" name=""/>
        <dsp:cNvSpPr/>
      </dsp:nvSpPr>
      <dsp:spPr>
        <a:xfrm>
          <a:off x="10482" y="463856"/>
          <a:ext cx="8331962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20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000" kern="1200" dirty="0"/>
            <a:t>Νέοι αντιπρόσωποι</a:t>
          </a:r>
          <a:endParaRPr lang="en-IE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000" kern="1200" dirty="0"/>
            <a:t>Επέκταση συνεργασίας με υφιστάμενους αντιπρόσωπους σε νέα προϊόντα</a:t>
          </a:r>
          <a:endParaRPr lang="en-IE" sz="2000" kern="1200" dirty="0"/>
        </a:p>
      </dsp:txBody>
      <dsp:txXfrm>
        <a:off x="10482" y="463856"/>
        <a:ext cx="8331962" cy="1059840"/>
      </dsp:txXfrm>
    </dsp:sp>
    <dsp:sp modelId="{B176AE52-8657-451E-91DB-045AAE6D0D43}">
      <dsp:nvSpPr>
        <dsp:cNvPr id="0" name=""/>
        <dsp:cNvSpPr/>
      </dsp:nvSpPr>
      <dsp:spPr>
        <a:xfrm>
          <a:off x="0" y="1414047"/>
          <a:ext cx="8352928" cy="437922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600" kern="1200" dirty="0"/>
            <a:t>Εξαγορές</a:t>
          </a:r>
          <a:endParaRPr lang="en-IE" sz="3600" kern="1200" dirty="0"/>
        </a:p>
      </dsp:txBody>
      <dsp:txXfrm>
        <a:off x="21378" y="1435425"/>
        <a:ext cx="8310172" cy="395166"/>
      </dsp:txXfrm>
    </dsp:sp>
    <dsp:sp modelId="{8CCED1EA-295E-478A-B623-8306D930F019}">
      <dsp:nvSpPr>
        <dsp:cNvPr id="0" name=""/>
        <dsp:cNvSpPr/>
      </dsp:nvSpPr>
      <dsp:spPr>
        <a:xfrm>
          <a:off x="0" y="1935476"/>
          <a:ext cx="8352928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20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000" kern="1200" dirty="0"/>
            <a:t>Εξαγορές ασφαλιστικών χαρτοφυλακίων αντιπροσώπων</a:t>
          </a:r>
          <a:endParaRPr lang="en-IE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000" kern="1200" dirty="0"/>
            <a:t>Εξαγορές ασφαλιστικών εταιρειών</a:t>
          </a:r>
          <a:r>
            <a:rPr lang="en-US" sz="2000" kern="1200" dirty="0"/>
            <a:t> </a:t>
          </a:r>
          <a:r>
            <a:rPr lang="el-GR" sz="2000" kern="1200" dirty="0"/>
            <a:t>-</a:t>
          </a:r>
          <a:r>
            <a:rPr lang="en-US" sz="2000" kern="1200" dirty="0"/>
            <a:t> </a:t>
          </a:r>
          <a:r>
            <a:rPr lang="el-GR" sz="2000" kern="1200" dirty="0"/>
            <a:t>Ρευστότητα και ευρωστία για τυχόν αξιόλογες ευκαιρίες</a:t>
          </a:r>
          <a:endParaRPr lang="en-IE" sz="2000" kern="1200" dirty="0"/>
        </a:p>
      </dsp:txBody>
      <dsp:txXfrm>
        <a:off x="0" y="1935476"/>
        <a:ext cx="8352928" cy="105984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973F88-1140-4F08-9004-11173175FF0F}">
      <dsp:nvSpPr>
        <dsp:cNvPr id="0" name=""/>
        <dsp:cNvSpPr/>
      </dsp:nvSpPr>
      <dsp:spPr>
        <a:xfrm rot="5400000">
          <a:off x="-193703" y="199125"/>
          <a:ext cx="1291357" cy="90394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500" kern="1200"/>
        </a:p>
      </dsp:txBody>
      <dsp:txXfrm rot="-5400000">
        <a:off x="2" y="457396"/>
        <a:ext cx="903949" cy="387408"/>
      </dsp:txXfrm>
    </dsp:sp>
    <dsp:sp modelId="{1A2C2465-65DF-4A1E-BFF0-0DB8C282CB8B}">
      <dsp:nvSpPr>
        <dsp:cNvPr id="0" name=""/>
        <dsp:cNvSpPr/>
      </dsp:nvSpPr>
      <dsp:spPr>
        <a:xfrm rot="5400000">
          <a:off x="4213919" y="-3304548"/>
          <a:ext cx="839382" cy="74593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>
              <a:latin typeface="+mn-lt"/>
            </a:rPr>
            <a:t>Αύξηση κερδών </a:t>
          </a:r>
          <a:r>
            <a:rPr lang="en-GB" sz="1600" kern="1200" dirty="0">
              <a:latin typeface="+mn-lt"/>
            </a:rPr>
            <a:t>95</a:t>
          </a:r>
          <a:r>
            <a:rPr lang="el-GR" sz="1600" kern="1200" dirty="0">
              <a:latin typeface="+mn-lt"/>
            </a:rPr>
            <a:t>,</a:t>
          </a:r>
          <a:r>
            <a:rPr lang="en-GB" sz="1600" kern="1200" dirty="0">
              <a:latin typeface="+mn-lt"/>
            </a:rPr>
            <a:t>4</a:t>
          </a:r>
          <a:r>
            <a:rPr lang="el-GR" sz="1600" kern="1200" dirty="0">
              <a:latin typeface="+mn-lt"/>
            </a:rPr>
            <a:t>% σε €1</a:t>
          </a:r>
          <a:r>
            <a:rPr lang="en-GB" sz="1600" kern="1200" dirty="0">
              <a:latin typeface="+mn-lt"/>
            </a:rPr>
            <a:t>0</a:t>
          </a:r>
          <a:r>
            <a:rPr lang="el-GR" sz="1600" kern="1200" dirty="0">
              <a:latin typeface="+mn-lt"/>
            </a:rPr>
            <a:t>,</a:t>
          </a:r>
          <a:r>
            <a:rPr lang="en-GB" sz="1600" kern="1200" dirty="0">
              <a:latin typeface="+mn-lt"/>
            </a:rPr>
            <a:t>28</a:t>
          </a:r>
          <a:r>
            <a:rPr lang="el-GR" sz="1600" kern="1200" dirty="0">
              <a:latin typeface="+mn-lt"/>
            </a:rPr>
            <a:t> εκ. έναντι €5,26 εκ. το 2024</a:t>
          </a:r>
          <a:endParaRPr lang="en-IE" sz="1600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>
              <a:latin typeface="+mn-lt"/>
            </a:rPr>
            <a:t>Αύξηση 35,2% στα κέρδη από εργασίες σε €3,95 εκ. </a:t>
          </a:r>
          <a:endParaRPr lang="en-IE" sz="1600" kern="1200" dirty="0">
            <a:latin typeface="+mn-lt"/>
          </a:endParaRPr>
        </a:p>
      </dsp:txBody>
      <dsp:txXfrm rot="-5400000">
        <a:off x="903950" y="46396"/>
        <a:ext cx="7418347" cy="757432"/>
      </dsp:txXfrm>
    </dsp:sp>
    <dsp:sp modelId="{173625A9-9C98-4E89-9287-F94F85643C86}">
      <dsp:nvSpPr>
        <dsp:cNvPr id="0" name=""/>
        <dsp:cNvSpPr/>
      </dsp:nvSpPr>
      <dsp:spPr>
        <a:xfrm rot="5400000">
          <a:off x="-193703" y="1456438"/>
          <a:ext cx="1291357" cy="90394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500" kern="1200" dirty="0"/>
        </a:p>
      </dsp:txBody>
      <dsp:txXfrm rot="-5400000">
        <a:off x="2" y="1714709"/>
        <a:ext cx="903949" cy="387408"/>
      </dsp:txXfrm>
    </dsp:sp>
    <dsp:sp modelId="{2360E0E9-D515-45B6-AE6C-F1E63EF7BDB1}">
      <dsp:nvSpPr>
        <dsp:cNvPr id="0" name=""/>
        <dsp:cNvSpPr/>
      </dsp:nvSpPr>
      <dsp:spPr>
        <a:xfrm rot="5400000">
          <a:off x="4105551" y="-2047235"/>
          <a:ext cx="1056118" cy="74593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Αύξηση 6,0% στα</a:t>
          </a:r>
          <a:r>
            <a:rPr lang="en-US" sz="1600" kern="1200" dirty="0"/>
            <a:t> </a:t>
          </a:r>
          <a:r>
            <a:rPr lang="el-GR" sz="1600" kern="1200" dirty="0"/>
            <a:t>έσοδα ασφάλισης παρά τον τερματισμό της συνεργασίας με την </a:t>
          </a:r>
          <a:r>
            <a:rPr lang="en-GB" sz="1600" kern="1200" dirty="0" err="1"/>
            <a:t>Astrobank</a:t>
          </a:r>
          <a:endParaRPr lang="en-I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Μείωση 8,6% στα έξοδα υπηρεσιών ασφάλισης λόγω μείωσης του δείκτη απαιτήσεων σε 37,5% από 45,3%</a:t>
          </a:r>
          <a:endParaRPr lang="en-IE" sz="1600" kern="1200" dirty="0"/>
        </a:p>
      </dsp:txBody>
      <dsp:txXfrm rot="-5400000">
        <a:off x="903950" y="1205921"/>
        <a:ext cx="7407767" cy="953008"/>
      </dsp:txXfrm>
    </dsp:sp>
    <dsp:sp modelId="{F2112EFC-8ADB-47B6-B6F9-6CEFCADEA9A0}">
      <dsp:nvSpPr>
        <dsp:cNvPr id="0" name=""/>
        <dsp:cNvSpPr/>
      </dsp:nvSpPr>
      <dsp:spPr>
        <a:xfrm rot="5400000">
          <a:off x="-193703" y="2605383"/>
          <a:ext cx="1291357" cy="90394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500" kern="1200"/>
        </a:p>
      </dsp:txBody>
      <dsp:txXfrm rot="-5400000">
        <a:off x="2" y="2863654"/>
        <a:ext cx="903949" cy="387408"/>
      </dsp:txXfrm>
    </dsp:sp>
    <dsp:sp modelId="{3C5BDE47-64C3-4C5B-B18A-A2F27CA06C23}">
      <dsp:nvSpPr>
        <dsp:cNvPr id="0" name=""/>
        <dsp:cNvSpPr/>
      </dsp:nvSpPr>
      <dsp:spPr>
        <a:xfrm rot="5400000">
          <a:off x="4213919" y="-898290"/>
          <a:ext cx="839382" cy="74593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Μείωση 2,3% στα έξοδα διαχείρισης</a:t>
          </a:r>
          <a:endParaRPr lang="en-I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Κέρδη επενδύσεων €</a:t>
          </a:r>
          <a:r>
            <a:rPr lang="en-GB" sz="1600" kern="1200" dirty="0"/>
            <a:t>5</a:t>
          </a:r>
          <a:r>
            <a:rPr lang="el-GR" sz="1600" kern="1200" dirty="0"/>
            <a:t>,</a:t>
          </a:r>
          <a:r>
            <a:rPr lang="en-GB" sz="1600" kern="1200" dirty="0"/>
            <a:t>52</a:t>
          </a:r>
          <a:r>
            <a:rPr lang="en-US" sz="1600" kern="1200" dirty="0"/>
            <a:t> </a:t>
          </a:r>
          <a:r>
            <a:rPr lang="el-GR" sz="1600" kern="1200" dirty="0"/>
            <a:t>εκ. Απόδοση 1</a:t>
          </a:r>
          <a:r>
            <a:rPr lang="en-GB" sz="1600" kern="1200" dirty="0"/>
            <a:t>0</a:t>
          </a:r>
          <a:r>
            <a:rPr lang="el-GR" sz="1600" kern="1200" dirty="0"/>
            <a:t>,</a:t>
          </a:r>
          <a:r>
            <a:rPr lang="en-GB" sz="1600" kern="1200" dirty="0"/>
            <a:t>8</a:t>
          </a:r>
          <a:r>
            <a:rPr lang="el-GR" sz="1600" kern="1200" dirty="0"/>
            <a:t>%</a:t>
          </a:r>
          <a:endParaRPr lang="en-IE" sz="1600" kern="1200" dirty="0"/>
        </a:p>
      </dsp:txBody>
      <dsp:txXfrm rot="-5400000">
        <a:off x="903950" y="2452654"/>
        <a:ext cx="7418347" cy="757432"/>
      </dsp:txXfrm>
    </dsp:sp>
    <dsp:sp modelId="{5A2141DA-2566-4AEB-AE13-628E8ADE1E04}">
      <dsp:nvSpPr>
        <dsp:cNvPr id="0" name=""/>
        <dsp:cNvSpPr/>
      </dsp:nvSpPr>
      <dsp:spPr>
        <a:xfrm rot="5400000">
          <a:off x="-193703" y="3754327"/>
          <a:ext cx="1291357" cy="90394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500" kern="1200"/>
        </a:p>
      </dsp:txBody>
      <dsp:txXfrm rot="-5400000">
        <a:off x="2" y="4012598"/>
        <a:ext cx="903949" cy="387408"/>
      </dsp:txXfrm>
    </dsp:sp>
    <dsp:sp modelId="{B5ED16C1-EDED-4337-9DB0-225D415F7F82}">
      <dsp:nvSpPr>
        <dsp:cNvPr id="0" name=""/>
        <dsp:cNvSpPr/>
      </dsp:nvSpPr>
      <dsp:spPr>
        <a:xfrm rot="5400000">
          <a:off x="4213919" y="250654"/>
          <a:ext cx="839382" cy="74593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>
              <a:latin typeface="+mn-lt"/>
            </a:rPr>
            <a:t>Κέρδη ανά μετοχή </a:t>
          </a:r>
          <a:r>
            <a:rPr lang="en-GB" sz="1600" kern="1200" dirty="0">
              <a:latin typeface="+mn-lt"/>
            </a:rPr>
            <a:t>26</a:t>
          </a:r>
          <a:r>
            <a:rPr lang="el-GR" sz="1600" kern="1200" dirty="0">
              <a:latin typeface="+mn-lt"/>
            </a:rPr>
            <a:t>,</a:t>
          </a:r>
          <a:r>
            <a:rPr lang="en-GB" sz="1600" kern="1200" dirty="0">
              <a:latin typeface="+mn-lt"/>
            </a:rPr>
            <a:t>39</a:t>
          </a:r>
          <a:r>
            <a:rPr lang="el-GR" sz="1600" kern="1200" dirty="0">
              <a:latin typeface="+mn-lt"/>
            </a:rPr>
            <a:t> </a:t>
          </a:r>
          <a:r>
            <a:rPr lang="el-GR" sz="1600" kern="1200" dirty="0" err="1">
              <a:latin typeface="+mn-lt"/>
            </a:rPr>
            <a:t>σεντ</a:t>
          </a:r>
          <a:r>
            <a:rPr lang="el-GR" sz="1600" kern="1200" dirty="0">
              <a:latin typeface="+mn-lt"/>
            </a:rPr>
            <a:t> (202</a:t>
          </a:r>
          <a:r>
            <a:rPr lang="en-GB" sz="1600" kern="1200" dirty="0">
              <a:latin typeface="+mn-lt"/>
            </a:rPr>
            <a:t>4</a:t>
          </a:r>
          <a:r>
            <a:rPr lang="en-US" sz="1600" kern="1200" dirty="0">
              <a:latin typeface="+mn-lt"/>
            </a:rPr>
            <a:t>: 13,51 </a:t>
          </a:r>
          <a:r>
            <a:rPr lang="el-GR" sz="1600" kern="1200" dirty="0" err="1">
              <a:latin typeface="+mn-lt"/>
            </a:rPr>
            <a:t>σεντ</a:t>
          </a:r>
          <a:r>
            <a:rPr lang="el-GR" sz="1600" kern="1200" dirty="0">
              <a:latin typeface="+mn-lt"/>
            </a:rPr>
            <a:t>)</a:t>
          </a:r>
          <a:endParaRPr lang="en-IE" sz="1600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>
              <a:latin typeface="+mn-lt"/>
            </a:rPr>
            <a:t>Ίδια κεφάλαια €</a:t>
          </a:r>
          <a:r>
            <a:rPr lang="en-GB" sz="1600" kern="1200" dirty="0">
              <a:latin typeface="+mn-lt"/>
            </a:rPr>
            <a:t>76</a:t>
          </a:r>
          <a:r>
            <a:rPr lang="el-GR" sz="1600" kern="1200" dirty="0">
              <a:latin typeface="+mn-lt"/>
            </a:rPr>
            <a:t>,</a:t>
          </a:r>
          <a:r>
            <a:rPr lang="en-GB" sz="1600" kern="1200" dirty="0">
              <a:latin typeface="+mn-lt"/>
            </a:rPr>
            <a:t>74</a:t>
          </a:r>
          <a:r>
            <a:rPr lang="el-GR" sz="1600" kern="1200" dirty="0">
              <a:latin typeface="+mn-lt"/>
            </a:rPr>
            <a:t> εκ. με αύξηση 1</a:t>
          </a:r>
          <a:r>
            <a:rPr lang="en-GB" sz="1600" kern="1200" dirty="0">
              <a:latin typeface="+mn-lt"/>
            </a:rPr>
            <a:t>5</a:t>
          </a:r>
          <a:r>
            <a:rPr lang="el-GR" sz="1600" kern="1200" dirty="0">
              <a:latin typeface="+mn-lt"/>
            </a:rPr>
            <a:t>,</a:t>
          </a:r>
          <a:r>
            <a:rPr lang="en-GB" sz="1600" kern="1200" dirty="0">
              <a:latin typeface="+mn-lt"/>
            </a:rPr>
            <a:t>5</a:t>
          </a:r>
          <a:r>
            <a:rPr lang="el-GR" sz="1600" kern="1200" dirty="0">
              <a:latin typeface="+mn-lt"/>
            </a:rPr>
            <a:t>% </a:t>
          </a:r>
          <a:endParaRPr lang="en-IE" sz="1600" kern="1200" dirty="0">
            <a:latin typeface="+mn-lt"/>
          </a:endParaRPr>
        </a:p>
      </dsp:txBody>
      <dsp:txXfrm rot="-5400000">
        <a:off x="903950" y="3601599"/>
        <a:ext cx="7418347" cy="75743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3FC31-81FA-4E91-B6BC-40541335A48A}">
      <dsp:nvSpPr>
        <dsp:cNvPr id="0" name=""/>
        <dsp:cNvSpPr/>
      </dsp:nvSpPr>
      <dsp:spPr>
        <a:xfrm>
          <a:off x="3059" y="9156"/>
          <a:ext cx="1839544" cy="57868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ΜΕΡΙΔΙΟ ΑΓΟΡΑΣ ΧΑΚ </a:t>
          </a:r>
          <a:endParaRPr lang="en-IE" sz="1600" kern="1200" dirty="0"/>
        </a:p>
      </dsp:txBody>
      <dsp:txXfrm>
        <a:off x="3059" y="9156"/>
        <a:ext cx="1839544" cy="578686"/>
      </dsp:txXfrm>
    </dsp:sp>
    <dsp:sp modelId="{237CC37C-45F2-4D2F-9DE7-F2E5545A6658}">
      <dsp:nvSpPr>
        <dsp:cNvPr id="0" name=""/>
        <dsp:cNvSpPr/>
      </dsp:nvSpPr>
      <dsp:spPr>
        <a:xfrm>
          <a:off x="3059" y="587843"/>
          <a:ext cx="1839544" cy="48312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1</a:t>
          </a:r>
          <a:r>
            <a:rPr lang="en-US" sz="1600" kern="1200" dirty="0"/>
            <a:t>4,2</a:t>
          </a:r>
          <a:r>
            <a:rPr lang="el-GR" sz="1600" kern="1200" dirty="0"/>
            <a:t>%</a:t>
          </a:r>
          <a:endParaRPr lang="en-IE" sz="1600" kern="1200" dirty="0"/>
        </a:p>
      </dsp:txBody>
      <dsp:txXfrm>
        <a:off x="3059" y="587843"/>
        <a:ext cx="1839544" cy="483120"/>
      </dsp:txXfrm>
    </dsp:sp>
    <dsp:sp modelId="{AAADF957-9640-4382-B88E-F543AB79D5E0}">
      <dsp:nvSpPr>
        <dsp:cNvPr id="0" name=""/>
        <dsp:cNvSpPr/>
      </dsp:nvSpPr>
      <dsp:spPr>
        <a:xfrm>
          <a:off x="2100139" y="9156"/>
          <a:ext cx="1839544" cy="578686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ΙΔΙΑ ΚΕΦΑΛΑΙΑ</a:t>
          </a:r>
          <a:endParaRPr lang="en-IE" sz="1600" kern="1200" dirty="0"/>
        </a:p>
      </dsp:txBody>
      <dsp:txXfrm>
        <a:off x="2100139" y="9156"/>
        <a:ext cx="1839544" cy="578686"/>
      </dsp:txXfrm>
    </dsp:sp>
    <dsp:sp modelId="{42E135DB-112F-4421-9D0B-D8D843ED6138}">
      <dsp:nvSpPr>
        <dsp:cNvPr id="0" name=""/>
        <dsp:cNvSpPr/>
      </dsp:nvSpPr>
      <dsp:spPr>
        <a:xfrm>
          <a:off x="2100139" y="587843"/>
          <a:ext cx="1839544" cy="483120"/>
        </a:xfrm>
        <a:prstGeom prst="rect">
          <a:avLst/>
        </a:prstGeom>
        <a:solidFill>
          <a:schemeClr val="accent3">
            <a:tint val="40000"/>
            <a:alpha val="90000"/>
            <a:hueOff val="3572285"/>
            <a:satOff val="-4598"/>
            <a:lumOff val="-35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572285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ctr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kern="1200" dirty="0">
              <a:latin typeface="Calibri"/>
            </a:rPr>
            <a:t>€2,07</a:t>
          </a:r>
          <a:r>
            <a:rPr lang="el-GR" sz="1400" kern="1200" dirty="0"/>
            <a:t> εκ.  </a:t>
          </a:r>
          <a:endParaRPr lang="en-IE" sz="1400" kern="1200" dirty="0"/>
        </a:p>
      </dsp:txBody>
      <dsp:txXfrm>
        <a:off x="2100139" y="587843"/>
        <a:ext cx="1839544" cy="483120"/>
      </dsp:txXfrm>
    </dsp:sp>
    <dsp:sp modelId="{77909195-96E5-495B-982D-C6119837A0FB}">
      <dsp:nvSpPr>
        <dsp:cNvPr id="0" name=""/>
        <dsp:cNvSpPr/>
      </dsp:nvSpPr>
      <dsp:spPr>
        <a:xfrm>
          <a:off x="4197220" y="9156"/>
          <a:ext cx="1839544" cy="578686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CET RATIO</a:t>
          </a:r>
          <a:endParaRPr lang="en-IE" sz="1600" kern="1200" dirty="0"/>
        </a:p>
      </dsp:txBody>
      <dsp:txXfrm>
        <a:off x="4197220" y="9156"/>
        <a:ext cx="1839544" cy="578686"/>
      </dsp:txXfrm>
    </dsp:sp>
    <dsp:sp modelId="{886B4EFB-7FB9-4A7B-A8CD-9C8F4AE175BC}">
      <dsp:nvSpPr>
        <dsp:cNvPr id="0" name=""/>
        <dsp:cNvSpPr/>
      </dsp:nvSpPr>
      <dsp:spPr>
        <a:xfrm>
          <a:off x="4197220" y="587843"/>
          <a:ext cx="1839544" cy="483120"/>
        </a:xfrm>
        <a:prstGeom prst="rect">
          <a:avLst/>
        </a:prstGeom>
        <a:solidFill>
          <a:schemeClr val="accent3">
            <a:tint val="40000"/>
            <a:alpha val="90000"/>
            <a:hueOff val="7144569"/>
            <a:satOff val="-9195"/>
            <a:lumOff val="-71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7144569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1</a:t>
          </a:r>
          <a:r>
            <a:rPr lang="en-US" sz="1600" kern="1200" dirty="0"/>
            <a:t>297</a:t>
          </a:r>
          <a:r>
            <a:rPr lang="el-GR" sz="1400" kern="1200" dirty="0"/>
            <a:t>%</a:t>
          </a:r>
          <a:endParaRPr lang="en-IE" sz="1400" kern="1200" dirty="0"/>
        </a:p>
      </dsp:txBody>
      <dsp:txXfrm>
        <a:off x="4197220" y="587843"/>
        <a:ext cx="1839544" cy="483120"/>
      </dsp:txXfrm>
    </dsp:sp>
    <dsp:sp modelId="{5F929D46-73D3-4F21-AC40-1891F210BAFB}">
      <dsp:nvSpPr>
        <dsp:cNvPr id="0" name=""/>
        <dsp:cNvSpPr/>
      </dsp:nvSpPr>
      <dsp:spPr>
        <a:xfrm>
          <a:off x="6294300" y="9156"/>
          <a:ext cx="1839544" cy="578686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ΑΡΙΘΜΟΣ ΥΠΑΛΛΗΛΩΝ</a:t>
          </a:r>
          <a:endParaRPr lang="en-IE" sz="1600" kern="1200" dirty="0"/>
        </a:p>
      </dsp:txBody>
      <dsp:txXfrm>
        <a:off x="6294300" y="9156"/>
        <a:ext cx="1839544" cy="578686"/>
      </dsp:txXfrm>
    </dsp:sp>
    <dsp:sp modelId="{CE39B439-5156-43EB-9AE7-6FBC7ED13EA2}">
      <dsp:nvSpPr>
        <dsp:cNvPr id="0" name=""/>
        <dsp:cNvSpPr/>
      </dsp:nvSpPr>
      <dsp:spPr>
        <a:xfrm>
          <a:off x="6294300" y="587843"/>
          <a:ext cx="1839544" cy="483120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9</a:t>
          </a:r>
          <a:endParaRPr lang="en-IE" sz="1600" kern="1200" dirty="0"/>
        </a:p>
      </dsp:txBody>
      <dsp:txXfrm>
        <a:off x="6294300" y="587843"/>
        <a:ext cx="1839544" cy="483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ADDBE-6A68-4C5C-851B-FD58C161CE3D}">
      <dsp:nvSpPr>
        <dsp:cNvPr id="0" name=""/>
        <dsp:cNvSpPr/>
      </dsp:nvSpPr>
      <dsp:spPr>
        <a:xfrm>
          <a:off x="0" y="64473"/>
          <a:ext cx="3394720" cy="3861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/>
            <a:t>ΚΥΡΙΟΙ ΜΕΤΟΧΟΙ</a:t>
          </a:r>
          <a:endParaRPr lang="en-IE" sz="1600" b="1" kern="1200" dirty="0"/>
        </a:p>
      </dsp:txBody>
      <dsp:txXfrm>
        <a:off x="18848" y="83321"/>
        <a:ext cx="3357024" cy="348404"/>
      </dsp:txXfrm>
    </dsp:sp>
    <dsp:sp modelId="{428495EC-ECF2-45CE-BC74-85FC527F11E8}">
      <dsp:nvSpPr>
        <dsp:cNvPr id="0" name=""/>
        <dsp:cNvSpPr/>
      </dsp:nvSpPr>
      <dsp:spPr>
        <a:xfrm>
          <a:off x="0" y="493773"/>
          <a:ext cx="3394720" cy="386100"/>
        </a:xfrm>
        <a:prstGeom prst="roundRect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 dirty="0"/>
            <a:t>Αιμίλιος </a:t>
          </a:r>
          <a:r>
            <a:rPr lang="el-GR" sz="1500" kern="1200" dirty="0" err="1"/>
            <a:t>Πυρίσιης</a:t>
          </a:r>
          <a:r>
            <a:rPr lang="el-GR" sz="1500" kern="1200" dirty="0"/>
            <a:t> 		3</a:t>
          </a:r>
          <a:r>
            <a:rPr lang="en-US" sz="1500" kern="1200" dirty="0"/>
            <a:t>4</a:t>
          </a:r>
          <a:r>
            <a:rPr lang="el-GR" sz="1500" kern="1200" dirty="0"/>
            <a:t>,</a:t>
          </a:r>
          <a:r>
            <a:rPr lang="en-US" sz="1500" kern="1200" dirty="0"/>
            <a:t>6</a:t>
          </a:r>
          <a:r>
            <a:rPr lang="el-GR" sz="1500" kern="1200" dirty="0"/>
            <a:t>%</a:t>
          </a:r>
          <a:endParaRPr lang="en-IE" sz="1500" kern="1200" dirty="0"/>
        </a:p>
      </dsp:txBody>
      <dsp:txXfrm>
        <a:off x="18848" y="512621"/>
        <a:ext cx="3357024" cy="348404"/>
      </dsp:txXfrm>
    </dsp:sp>
    <dsp:sp modelId="{230FCF88-1BFD-4BFA-A340-E9A4D2080D93}">
      <dsp:nvSpPr>
        <dsp:cNvPr id="0" name=""/>
        <dsp:cNvSpPr/>
      </dsp:nvSpPr>
      <dsp:spPr>
        <a:xfrm>
          <a:off x="0" y="923073"/>
          <a:ext cx="3394720" cy="386100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 dirty="0"/>
            <a:t>Ανδρέας </a:t>
          </a:r>
          <a:r>
            <a:rPr lang="el-GR" sz="1500" kern="1200" dirty="0" err="1"/>
            <a:t>Φραγκουλλής</a:t>
          </a:r>
          <a:r>
            <a:rPr lang="el-GR" sz="1500" kern="1200" dirty="0"/>
            <a:t>                   </a:t>
          </a:r>
          <a:r>
            <a:rPr lang="en-US" sz="1500" kern="1200" dirty="0"/>
            <a:t> </a:t>
          </a:r>
          <a:r>
            <a:rPr lang="el-GR" sz="1500" kern="1200" dirty="0"/>
            <a:t>2</a:t>
          </a:r>
          <a:r>
            <a:rPr lang="en-US" sz="1500" kern="1200" dirty="0"/>
            <a:t>1</a:t>
          </a:r>
          <a:r>
            <a:rPr lang="el-GR" sz="1500" kern="1200" dirty="0"/>
            <a:t>,</a:t>
          </a:r>
          <a:r>
            <a:rPr lang="en-US" sz="1500" kern="1200" dirty="0"/>
            <a:t>2</a:t>
          </a:r>
          <a:r>
            <a:rPr lang="el-GR" sz="1500" kern="1200" dirty="0"/>
            <a:t>%</a:t>
          </a:r>
          <a:endParaRPr lang="en-IE" sz="1500" kern="1200" dirty="0"/>
        </a:p>
      </dsp:txBody>
      <dsp:txXfrm>
        <a:off x="18848" y="941921"/>
        <a:ext cx="3357024" cy="348404"/>
      </dsp:txXfrm>
    </dsp:sp>
    <dsp:sp modelId="{35609E7B-367E-4499-A044-FFF76764785E}">
      <dsp:nvSpPr>
        <dsp:cNvPr id="0" name=""/>
        <dsp:cNvSpPr/>
      </dsp:nvSpPr>
      <dsp:spPr>
        <a:xfrm>
          <a:off x="0" y="1352373"/>
          <a:ext cx="3394720" cy="386100"/>
        </a:xfrm>
        <a:prstGeom prst="roundRect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 dirty="0"/>
            <a:t>Τράπεζα Πειραιώς Α.Ε                      9,9%</a:t>
          </a:r>
          <a:endParaRPr lang="en-IE" sz="1500" kern="1200" dirty="0"/>
        </a:p>
      </dsp:txBody>
      <dsp:txXfrm>
        <a:off x="18848" y="1371221"/>
        <a:ext cx="3357024" cy="348404"/>
      </dsp:txXfrm>
    </dsp:sp>
    <dsp:sp modelId="{08293523-9EC9-45C5-B80F-198441CF0280}">
      <dsp:nvSpPr>
        <dsp:cNvPr id="0" name=""/>
        <dsp:cNvSpPr/>
      </dsp:nvSpPr>
      <dsp:spPr>
        <a:xfrm>
          <a:off x="0" y="1781673"/>
          <a:ext cx="3394720" cy="38610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</a:t>
          </a:r>
          <a:r>
            <a:rPr lang="en-GB" sz="1500" kern="1200" dirty="0" err="1"/>
            <a:t>lpha</a:t>
          </a:r>
          <a:r>
            <a:rPr lang="en-GB" sz="1500" kern="1200" dirty="0"/>
            <a:t> Bank Cyprus</a:t>
          </a:r>
          <a:r>
            <a:rPr lang="en-US" sz="1500" kern="1200" dirty="0"/>
            <a:t> Ltd		</a:t>
          </a:r>
          <a:r>
            <a:rPr lang="el-GR" sz="1500" kern="1200" dirty="0"/>
            <a:t>4</a:t>
          </a:r>
          <a:r>
            <a:rPr lang="en-US" sz="1500" kern="1200" dirty="0"/>
            <a:t>,6%</a:t>
          </a:r>
          <a:endParaRPr lang="en-IE" sz="1500" kern="1200" dirty="0"/>
        </a:p>
      </dsp:txBody>
      <dsp:txXfrm>
        <a:off x="18848" y="1800521"/>
        <a:ext cx="3357024" cy="34840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4E1B1-0FE1-4871-970E-012AF63EF986}">
      <dsp:nvSpPr>
        <dsp:cNvPr id="0" name=""/>
        <dsp:cNvSpPr/>
      </dsp:nvSpPr>
      <dsp:spPr>
        <a:xfrm>
          <a:off x="0" y="553"/>
          <a:ext cx="3898776" cy="6605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Atlantic Securities Ltd</a:t>
          </a:r>
          <a:r>
            <a:rPr lang="el-GR" sz="1400" kern="1200" dirty="0"/>
            <a:t>-ΚΕΠΕΥ Μέλος του ΧΑΚ και εξ’αποστάσεως μέλος του ΧΑ</a:t>
          </a:r>
          <a:r>
            <a:rPr lang="en-US" sz="1400" kern="1200" dirty="0"/>
            <a:t> </a:t>
          </a:r>
          <a:r>
            <a:rPr lang="el-GR" sz="1400" kern="1200" dirty="0"/>
            <a:t>(Συμμετοχή 67,7%)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400" kern="1200" dirty="0"/>
        </a:p>
      </dsp:txBody>
      <dsp:txXfrm>
        <a:off x="32245" y="32798"/>
        <a:ext cx="3834286" cy="596055"/>
      </dsp:txXfrm>
    </dsp:sp>
    <dsp:sp modelId="{DBE3B5D0-DA7F-4D59-8A80-FE8883202E3E}">
      <dsp:nvSpPr>
        <dsp:cNvPr id="0" name=""/>
        <dsp:cNvSpPr/>
      </dsp:nvSpPr>
      <dsp:spPr>
        <a:xfrm>
          <a:off x="0" y="668034"/>
          <a:ext cx="3898776" cy="563456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Δραστηριότητες</a:t>
          </a:r>
          <a:endParaRPr lang="en-IE" sz="1400" kern="1200" dirty="0"/>
        </a:p>
      </dsp:txBody>
      <dsp:txXfrm>
        <a:off x="27506" y="695540"/>
        <a:ext cx="3843764" cy="508444"/>
      </dsp:txXfrm>
    </dsp:sp>
    <dsp:sp modelId="{80603CB5-A982-4060-8684-AD738979AD3E}">
      <dsp:nvSpPr>
        <dsp:cNvPr id="0" name=""/>
        <dsp:cNvSpPr/>
      </dsp:nvSpPr>
      <dsp:spPr>
        <a:xfrm>
          <a:off x="0" y="1231490"/>
          <a:ext cx="3898776" cy="889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86" tIns="15240" rIns="85344" bIns="1524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200" kern="1200" dirty="0"/>
            <a:t>Επενδυτικές υπηρεσίες ΧΑΚ, ΧΑ και διεθνείς αγορές</a:t>
          </a:r>
          <a:endParaRPr lang="en-IE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200" kern="1200" dirty="0"/>
            <a:t>Λήψη διαβίβαση χρηματιστηριακών εντολών </a:t>
          </a:r>
          <a:endParaRPr lang="en-IE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200" kern="1200" dirty="0"/>
            <a:t>Διαχείριση χαρτοφυλακίων </a:t>
          </a:r>
          <a:endParaRPr lang="en-IE" sz="1200" kern="1200" dirty="0"/>
        </a:p>
      </dsp:txBody>
      <dsp:txXfrm>
        <a:off x="0" y="1231490"/>
        <a:ext cx="3898776" cy="88905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4899E1-B4AC-45BD-AA2B-C8407CF52FF8}">
      <dsp:nvSpPr>
        <dsp:cNvPr id="0" name=""/>
        <dsp:cNvSpPr/>
      </dsp:nvSpPr>
      <dsp:spPr>
        <a:xfrm>
          <a:off x="3167" y="31375"/>
          <a:ext cx="1904660" cy="374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AVAILABLE CAPITAL</a:t>
          </a:r>
          <a:endParaRPr lang="en-IE" sz="1600" kern="1200" dirty="0"/>
        </a:p>
      </dsp:txBody>
      <dsp:txXfrm>
        <a:off x="3167" y="31375"/>
        <a:ext cx="1904660" cy="374400"/>
      </dsp:txXfrm>
    </dsp:sp>
    <dsp:sp modelId="{9E56CD98-6BEE-44D3-8975-A0CE5446F1FD}">
      <dsp:nvSpPr>
        <dsp:cNvPr id="0" name=""/>
        <dsp:cNvSpPr/>
      </dsp:nvSpPr>
      <dsp:spPr>
        <a:xfrm>
          <a:off x="3167" y="405775"/>
          <a:ext cx="1904660" cy="57096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"/>
            </a:rPr>
            <a:t>€</a:t>
          </a:r>
          <a:r>
            <a:rPr lang="el-GR" sz="1600" kern="1200" dirty="0">
              <a:latin typeface="Calibri"/>
            </a:rPr>
            <a:t>61</a:t>
          </a:r>
          <a:r>
            <a:rPr lang="el-GR" sz="1600" kern="1200" dirty="0"/>
            <a:t>,</a:t>
          </a:r>
          <a:r>
            <a:rPr lang="en-US" sz="1600" kern="1200" dirty="0"/>
            <a:t>1</a:t>
          </a:r>
          <a:r>
            <a:rPr lang="el-GR" sz="1600" kern="1200" dirty="0"/>
            <a:t>2 εκ.</a:t>
          </a:r>
          <a:endParaRPr lang="en-IE" sz="1600" kern="1200" dirty="0"/>
        </a:p>
      </dsp:txBody>
      <dsp:txXfrm>
        <a:off x="3167" y="405775"/>
        <a:ext cx="1904660" cy="570960"/>
      </dsp:txXfrm>
    </dsp:sp>
    <dsp:sp modelId="{C2F35BC9-19D6-44CE-8209-C37C5B228365}">
      <dsp:nvSpPr>
        <dsp:cNvPr id="0" name=""/>
        <dsp:cNvSpPr/>
      </dsp:nvSpPr>
      <dsp:spPr>
        <a:xfrm>
          <a:off x="2160234" y="0"/>
          <a:ext cx="1904660" cy="374400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SCR</a:t>
          </a:r>
          <a:endParaRPr lang="en-IE" sz="1600" kern="1200" dirty="0"/>
        </a:p>
      </dsp:txBody>
      <dsp:txXfrm>
        <a:off x="2160234" y="0"/>
        <a:ext cx="1904660" cy="374400"/>
      </dsp:txXfrm>
    </dsp:sp>
    <dsp:sp modelId="{D9F4F73B-88C2-42A6-958F-39C12DE34C2A}">
      <dsp:nvSpPr>
        <dsp:cNvPr id="0" name=""/>
        <dsp:cNvSpPr/>
      </dsp:nvSpPr>
      <dsp:spPr>
        <a:xfrm>
          <a:off x="2174480" y="405775"/>
          <a:ext cx="1904660" cy="570960"/>
        </a:xfrm>
        <a:prstGeom prst="rect">
          <a:avLst/>
        </a:prstGeom>
        <a:solidFill>
          <a:schemeClr val="accent3">
            <a:tint val="40000"/>
            <a:alpha val="90000"/>
            <a:hueOff val="3572285"/>
            <a:satOff val="-4598"/>
            <a:lumOff val="-35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572285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"/>
            </a:rPr>
            <a:t>€</a:t>
          </a:r>
          <a:r>
            <a:rPr lang="el-GR" sz="1600" kern="1200" dirty="0">
              <a:latin typeface="Calibri"/>
            </a:rPr>
            <a:t>24</a:t>
          </a:r>
          <a:r>
            <a:rPr lang="el-GR" sz="1600" kern="1200" dirty="0"/>
            <a:t>,52 εκ.</a:t>
          </a:r>
          <a:endParaRPr lang="en-IE" sz="1600" kern="1200" dirty="0"/>
        </a:p>
      </dsp:txBody>
      <dsp:txXfrm>
        <a:off x="2174480" y="405775"/>
        <a:ext cx="1904660" cy="570960"/>
      </dsp:txXfrm>
    </dsp:sp>
    <dsp:sp modelId="{1D901A1A-C37D-478C-9BDF-8415879EDA3A}">
      <dsp:nvSpPr>
        <dsp:cNvPr id="0" name=""/>
        <dsp:cNvSpPr/>
      </dsp:nvSpPr>
      <dsp:spPr>
        <a:xfrm>
          <a:off x="4345794" y="31375"/>
          <a:ext cx="1904660" cy="374400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SCR RATIO</a:t>
          </a:r>
          <a:endParaRPr lang="en-IE" sz="1600" kern="1200" dirty="0"/>
        </a:p>
      </dsp:txBody>
      <dsp:txXfrm>
        <a:off x="4345794" y="31375"/>
        <a:ext cx="1904660" cy="374400"/>
      </dsp:txXfrm>
    </dsp:sp>
    <dsp:sp modelId="{0AEF79DB-D21E-4A2E-9ECE-E06933D95E6A}">
      <dsp:nvSpPr>
        <dsp:cNvPr id="0" name=""/>
        <dsp:cNvSpPr/>
      </dsp:nvSpPr>
      <dsp:spPr>
        <a:xfrm>
          <a:off x="4345794" y="405775"/>
          <a:ext cx="1904660" cy="570960"/>
        </a:xfrm>
        <a:prstGeom prst="rect">
          <a:avLst/>
        </a:prstGeom>
        <a:solidFill>
          <a:schemeClr val="accent3">
            <a:tint val="40000"/>
            <a:alpha val="90000"/>
            <a:hueOff val="7144569"/>
            <a:satOff val="-9195"/>
            <a:lumOff val="-71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7144569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2</a:t>
          </a:r>
          <a:r>
            <a:rPr lang="el-GR" sz="1600" kern="1200" dirty="0"/>
            <a:t>49</a:t>
          </a:r>
          <a:r>
            <a:rPr lang="en-US" sz="1600" kern="1200" dirty="0"/>
            <a:t>,</a:t>
          </a:r>
          <a:r>
            <a:rPr lang="el-GR" sz="1600" kern="1200" dirty="0"/>
            <a:t>22</a:t>
          </a:r>
          <a:r>
            <a:rPr lang="en-US" sz="1600" kern="1200" dirty="0"/>
            <a:t>%</a:t>
          </a:r>
          <a:endParaRPr lang="en-IE" sz="1600" kern="1200" dirty="0"/>
        </a:p>
      </dsp:txBody>
      <dsp:txXfrm>
        <a:off x="4345794" y="405775"/>
        <a:ext cx="1904660" cy="570960"/>
      </dsp:txXfrm>
    </dsp:sp>
    <dsp:sp modelId="{D38C274E-3804-4CBC-9705-684C8ACE9A6E}">
      <dsp:nvSpPr>
        <dsp:cNvPr id="0" name=""/>
        <dsp:cNvSpPr/>
      </dsp:nvSpPr>
      <dsp:spPr>
        <a:xfrm>
          <a:off x="6517107" y="31375"/>
          <a:ext cx="1904660" cy="374400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MCR RATIO</a:t>
          </a:r>
          <a:endParaRPr lang="en-IE" sz="1600" kern="1200" dirty="0"/>
        </a:p>
      </dsp:txBody>
      <dsp:txXfrm>
        <a:off x="6517107" y="31375"/>
        <a:ext cx="1904660" cy="374400"/>
      </dsp:txXfrm>
    </dsp:sp>
    <dsp:sp modelId="{A8BAD1AE-11B9-4C8D-AA22-77002B46C1A0}">
      <dsp:nvSpPr>
        <dsp:cNvPr id="0" name=""/>
        <dsp:cNvSpPr/>
      </dsp:nvSpPr>
      <dsp:spPr>
        <a:xfrm>
          <a:off x="6517107" y="405775"/>
          <a:ext cx="1904660" cy="570960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996</a:t>
          </a:r>
          <a:r>
            <a:rPr lang="en-US" sz="1600" kern="1200" dirty="0"/>
            <a:t>,8</a:t>
          </a:r>
          <a:r>
            <a:rPr lang="el-GR" sz="1600" kern="1200" dirty="0"/>
            <a:t>8</a:t>
          </a:r>
          <a:r>
            <a:rPr lang="en-US" sz="1600" kern="1200" dirty="0"/>
            <a:t>%</a:t>
          </a:r>
          <a:endParaRPr lang="en-IE" sz="1600" kern="1200" dirty="0"/>
        </a:p>
      </dsp:txBody>
      <dsp:txXfrm>
        <a:off x="6517107" y="405775"/>
        <a:ext cx="1904660" cy="57096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E0AE9-C2C7-47CC-8B15-C239C2EAADA8}">
      <dsp:nvSpPr>
        <dsp:cNvPr id="0" name=""/>
        <dsp:cNvSpPr/>
      </dsp:nvSpPr>
      <dsp:spPr>
        <a:xfrm>
          <a:off x="-26502" y="0"/>
          <a:ext cx="2685576" cy="2685576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008B54D-6B17-4E25-90A4-304159AAC531}">
      <dsp:nvSpPr>
        <dsp:cNvPr id="0" name=""/>
        <dsp:cNvSpPr/>
      </dsp:nvSpPr>
      <dsp:spPr>
        <a:xfrm>
          <a:off x="1210276" y="0"/>
          <a:ext cx="7126494" cy="26855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DIV YIELD: 6,0%</a:t>
          </a:r>
          <a:endParaRPr lang="en-IE" sz="3700" kern="1200" dirty="0"/>
        </a:p>
      </dsp:txBody>
      <dsp:txXfrm>
        <a:off x="1210276" y="0"/>
        <a:ext cx="3563247" cy="805674"/>
      </dsp:txXfrm>
    </dsp:sp>
    <dsp:sp modelId="{5963E64D-EF8F-4176-8C44-1FDB9F667DDB}">
      <dsp:nvSpPr>
        <dsp:cNvPr id="0" name=""/>
        <dsp:cNvSpPr/>
      </dsp:nvSpPr>
      <dsp:spPr>
        <a:xfrm>
          <a:off x="443474" y="805674"/>
          <a:ext cx="1745622" cy="1745622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B76DB3-1C6C-4D4F-B9E9-5204993FC65E}">
      <dsp:nvSpPr>
        <dsp:cNvPr id="0" name=""/>
        <dsp:cNvSpPr/>
      </dsp:nvSpPr>
      <dsp:spPr>
        <a:xfrm>
          <a:off x="1263281" y="833168"/>
          <a:ext cx="7020484" cy="17456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P/E : 6,9</a:t>
          </a:r>
          <a:endParaRPr lang="en-IE" sz="3700" kern="1200" dirty="0"/>
        </a:p>
      </dsp:txBody>
      <dsp:txXfrm>
        <a:off x="1263281" y="833168"/>
        <a:ext cx="3510242" cy="805671"/>
      </dsp:txXfrm>
    </dsp:sp>
    <dsp:sp modelId="{11788D0C-21F8-4797-8297-A9C4840CF039}">
      <dsp:nvSpPr>
        <dsp:cNvPr id="0" name=""/>
        <dsp:cNvSpPr/>
      </dsp:nvSpPr>
      <dsp:spPr>
        <a:xfrm>
          <a:off x="913449" y="1611346"/>
          <a:ext cx="805671" cy="80567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B0C4EA-2578-435A-8B0F-4681257A019E}">
      <dsp:nvSpPr>
        <dsp:cNvPr id="0" name=""/>
        <dsp:cNvSpPr/>
      </dsp:nvSpPr>
      <dsp:spPr>
        <a:xfrm>
          <a:off x="1263281" y="1666349"/>
          <a:ext cx="7020484" cy="8056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P/BV : 1,20</a:t>
          </a:r>
          <a:endParaRPr lang="en-IE" sz="3700" kern="1200" dirty="0"/>
        </a:p>
      </dsp:txBody>
      <dsp:txXfrm>
        <a:off x="1263281" y="1666349"/>
        <a:ext cx="3510242" cy="805671"/>
      </dsp:txXfrm>
    </dsp:sp>
    <dsp:sp modelId="{4BA71773-A2EC-4052-BA4D-BA8C4F7FF16D}">
      <dsp:nvSpPr>
        <dsp:cNvPr id="0" name=""/>
        <dsp:cNvSpPr/>
      </dsp:nvSpPr>
      <dsp:spPr>
        <a:xfrm>
          <a:off x="4826528" y="0"/>
          <a:ext cx="3510242" cy="80567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100" kern="1200" dirty="0"/>
            <a:t>ΚΩΔ</a:t>
          </a:r>
          <a:r>
            <a:rPr lang="en-US" sz="2100" kern="1200" dirty="0"/>
            <a:t>: ATL</a:t>
          </a:r>
          <a:endParaRPr lang="en-IE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100" kern="1200" dirty="0"/>
            <a:t>ΑΓΟΡΑ</a:t>
          </a:r>
          <a:r>
            <a:rPr lang="en-US" sz="2100" kern="1200" dirty="0"/>
            <a:t>: </a:t>
          </a:r>
          <a:r>
            <a:rPr lang="el-GR" sz="2100" kern="1200" dirty="0"/>
            <a:t>ΕΝΑΛΛΑΚΤΙΚΗ</a:t>
          </a:r>
          <a:endParaRPr lang="en-IE" sz="2100" kern="1200" dirty="0"/>
        </a:p>
      </dsp:txBody>
      <dsp:txXfrm>
        <a:off x="4826528" y="0"/>
        <a:ext cx="3510242" cy="805674"/>
      </dsp:txXfrm>
    </dsp:sp>
    <dsp:sp modelId="{807A45A1-A795-408A-8501-4E3E7773A944}">
      <dsp:nvSpPr>
        <dsp:cNvPr id="0" name=""/>
        <dsp:cNvSpPr/>
      </dsp:nvSpPr>
      <dsp:spPr>
        <a:xfrm>
          <a:off x="4826528" y="805674"/>
          <a:ext cx="3510242" cy="80567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100" kern="1200" dirty="0"/>
            <a:t>Αρ. μετοχών</a:t>
          </a:r>
          <a:r>
            <a:rPr lang="en-US" sz="2100" kern="1200" dirty="0"/>
            <a:t> 3</a:t>
          </a:r>
          <a:r>
            <a:rPr lang="el-GR" sz="2100" kern="1200" dirty="0"/>
            <a:t>8</a:t>
          </a:r>
          <a:r>
            <a:rPr lang="en-US" sz="2100" kern="1200" dirty="0"/>
            <a:t>,</a:t>
          </a:r>
          <a:r>
            <a:rPr lang="el-GR" sz="2100" kern="1200" dirty="0"/>
            <a:t>94</a:t>
          </a:r>
          <a:r>
            <a:rPr lang="en-US" sz="2100" kern="1200" dirty="0"/>
            <a:t> </a:t>
          </a:r>
          <a:r>
            <a:rPr lang="el-GR" sz="2100" kern="1200" dirty="0"/>
            <a:t>εκ.</a:t>
          </a:r>
          <a:endParaRPr lang="en-IE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Market Value: €</a:t>
          </a:r>
          <a:r>
            <a:rPr lang="el-GR" sz="2100" kern="1200" dirty="0"/>
            <a:t>9</a:t>
          </a:r>
          <a:r>
            <a:rPr lang="en-GB" sz="2100" kern="1200" dirty="0"/>
            <a:t>3</a:t>
          </a:r>
          <a:r>
            <a:rPr lang="el-GR" sz="2100" kern="1200" dirty="0"/>
            <a:t>,</a:t>
          </a:r>
          <a:r>
            <a:rPr lang="en-GB" sz="2100" kern="1200" dirty="0"/>
            <a:t>5</a:t>
          </a:r>
          <a:r>
            <a:rPr lang="en-US" sz="2100" kern="1200" dirty="0"/>
            <a:t> </a:t>
          </a:r>
          <a:r>
            <a:rPr lang="el-GR" sz="2100" kern="1200" dirty="0"/>
            <a:t>εκ.</a:t>
          </a:r>
          <a:endParaRPr lang="en-IE" sz="2100" kern="1200" dirty="0"/>
        </a:p>
      </dsp:txBody>
      <dsp:txXfrm>
        <a:off x="4826528" y="805674"/>
        <a:ext cx="3510242" cy="805671"/>
      </dsp:txXfrm>
    </dsp:sp>
    <dsp:sp modelId="{02272678-62B8-4534-B237-00A886A3297A}">
      <dsp:nvSpPr>
        <dsp:cNvPr id="0" name=""/>
        <dsp:cNvSpPr/>
      </dsp:nvSpPr>
      <dsp:spPr>
        <a:xfrm>
          <a:off x="4826528" y="1611346"/>
          <a:ext cx="3510242" cy="80567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100" kern="1200" dirty="0"/>
            <a:t>Τιμή μετοχής</a:t>
          </a:r>
          <a:r>
            <a:rPr lang="en-US" sz="2100" kern="1200" dirty="0"/>
            <a:t>: €</a:t>
          </a:r>
          <a:r>
            <a:rPr lang="el-GR" sz="2100" kern="1200" dirty="0"/>
            <a:t>2</a:t>
          </a:r>
          <a:r>
            <a:rPr lang="en-US" sz="2100" kern="1200" dirty="0"/>
            <a:t>,</a:t>
          </a:r>
          <a:r>
            <a:rPr lang="el-GR" sz="2100" kern="1200" dirty="0"/>
            <a:t>4</a:t>
          </a:r>
          <a:r>
            <a:rPr lang="en-US" sz="2100" kern="1200" dirty="0"/>
            <a:t>0</a:t>
          </a:r>
          <a:endParaRPr lang="en-IE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100" kern="1200" dirty="0"/>
            <a:t>Τιμή εισαγωγής</a:t>
          </a:r>
          <a:r>
            <a:rPr lang="en-US" sz="2100" kern="1200" dirty="0"/>
            <a:t>: €0,77</a:t>
          </a:r>
          <a:endParaRPr lang="en-IE" sz="2100" kern="1200" dirty="0"/>
        </a:p>
      </dsp:txBody>
      <dsp:txXfrm>
        <a:off x="4826528" y="1611346"/>
        <a:ext cx="3510242" cy="8056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ADDBE-6A68-4C5C-851B-FD58C161CE3D}">
      <dsp:nvSpPr>
        <dsp:cNvPr id="0" name=""/>
        <dsp:cNvSpPr/>
      </dsp:nvSpPr>
      <dsp:spPr>
        <a:xfrm>
          <a:off x="0" y="118"/>
          <a:ext cx="3744416" cy="34914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/>
            <a:t>ΚΥΡΙΟΙ ΑΝΤΑΣΦΑΛΙΣΤΕΣ</a:t>
          </a:r>
          <a:endParaRPr lang="en-IE" sz="1600" b="1" kern="1200" dirty="0"/>
        </a:p>
      </dsp:txBody>
      <dsp:txXfrm>
        <a:off x="17044" y="17162"/>
        <a:ext cx="3710328" cy="315061"/>
      </dsp:txXfrm>
    </dsp:sp>
    <dsp:sp modelId="{428495EC-ECF2-45CE-BC74-85FC527F11E8}">
      <dsp:nvSpPr>
        <dsp:cNvPr id="0" name=""/>
        <dsp:cNvSpPr/>
      </dsp:nvSpPr>
      <dsp:spPr>
        <a:xfrm>
          <a:off x="0" y="362289"/>
          <a:ext cx="3744416" cy="349149"/>
        </a:xfrm>
        <a:prstGeom prst="roundRect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Swiss Re</a:t>
          </a:r>
          <a:r>
            <a:rPr lang="el-GR" sz="1400" kern="1200" dirty="0"/>
            <a:t> 		</a:t>
          </a:r>
          <a:r>
            <a:rPr lang="en-US" sz="1400" kern="1200" dirty="0"/>
            <a:t>	</a:t>
          </a:r>
          <a:r>
            <a:rPr lang="el-GR" sz="1400" kern="1200" dirty="0"/>
            <a:t>     </a:t>
          </a:r>
          <a:r>
            <a:rPr lang="en-US" sz="1400" kern="1200" dirty="0"/>
            <a:t>AA-</a:t>
          </a:r>
          <a:endParaRPr lang="en-IE" sz="1400" kern="1200" dirty="0"/>
        </a:p>
      </dsp:txBody>
      <dsp:txXfrm>
        <a:off x="17044" y="379333"/>
        <a:ext cx="3710328" cy="315061"/>
      </dsp:txXfrm>
    </dsp:sp>
    <dsp:sp modelId="{230FCF88-1BFD-4BFA-A340-E9A4D2080D93}">
      <dsp:nvSpPr>
        <dsp:cNvPr id="0" name=""/>
        <dsp:cNvSpPr/>
      </dsp:nvSpPr>
      <dsp:spPr>
        <a:xfrm>
          <a:off x="0" y="724460"/>
          <a:ext cx="3744416" cy="349149"/>
        </a:xfrm>
        <a:prstGeom prst="roundRect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/>
            <a:t>R+V Versicherung AG</a:t>
          </a:r>
          <a:r>
            <a:rPr lang="en-US" sz="1400" kern="1200" dirty="0"/>
            <a:t>	 	</a:t>
          </a:r>
          <a:r>
            <a:rPr lang="el-GR" sz="1400" kern="1200" dirty="0"/>
            <a:t>      </a:t>
          </a:r>
          <a:r>
            <a:rPr lang="en-US" sz="1400" kern="1200" dirty="0"/>
            <a:t>A</a:t>
          </a:r>
          <a:r>
            <a:rPr lang="el-GR" sz="1400" kern="1200" dirty="0"/>
            <a:t>+</a:t>
          </a:r>
          <a:endParaRPr lang="en-IE" sz="1400" kern="1200" dirty="0"/>
        </a:p>
      </dsp:txBody>
      <dsp:txXfrm>
        <a:off x="17044" y="741504"/>
        <a:ext cx="3710328" cy="315061"/>
      </dsp:txXfrm>
    </dsp:sp>
    <dsp:sp modelId="{08293523-9EC9-45C5-B80F-198441CF0280}">
      <dsp:nvSpPr>
        <dsp:cNvPr id="0" name=""/>
        <dsp:cNvSpPr/>
      </dsp:nvSpPr>
      <dsp:spPr>
        <a:xfrm>
          <a:off x="0" y="1086630"/>
          <a:ext cx="3744416" cy="349149"/>
        </a:xfrm>
        <a:prstGeom prst="roundRect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/>
            <a:t>Mapfre Re</a:t>
          </a:r>
          <a:r>
            <a:rPr lang="en-US" sz="1000" kern="1200" dirty="0"/>
            <a:t>	 	</a:t>
          </a:r>
          <a:r>
            <a:rPr lang="el-GR" sz="1400" kern="1200" dirty="0"/>
            <a:t>                      </a:t>
          </a:r>
          <a:r>
            <a:rPr lang="en-US" sz="1400" kern="1200" dirty="0"/>
            <a:t>A</a:t>
          </a:r>
          <a:endParaRPr lang="en-IE" sz="1400" kern="1200" dirty="0"/>
        </a:p>
      </dsp:txBody>
      <dsp:txXfrm>
        <a:off x="17044" y="1103674"/>
        <a:ext cx="3710328" cy="315061"/>
      </dsp:txXfrm>
    </dsp:sp>
    <dsp:sp modelId="{2816168D-9864-4BF4-A59E-A0E4B0EE192E}">
      <dsp:nvSpPr>
        <dsp:cNvPr id="0" name=""/>
        <dsp:cNvSpPr/>
      </dsp:nvSpPr>
      <dsp:spPr>
        <a:xfrm>
          <a:off x="0" y="1448801"/>
          <a:ext cx="3744416" cy="349149"/>
        </a:xfrm>
        <a:prstGeom prst="roundRect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Helvetia Swiss			</a:t>
          </a:r>
          <a:r>
            <a:rPr lang="el-GR" sz="1400" kern="1200" dirty="0"/>
            <a:t>    </a:t>
          </a:r>
          <a:r>
            <a:rPr lang="en-US" sz="1400" kern="1200" dirty="0"/>
            <a:t>  A</a:t>
          </a:r>
          <a:endParaRPr lang="en-IE" sz="1400" kern="1200" dirty="0"/>
        </a:p>
      </dsp:txBody>
      <dsp:txXfrm>
        <a:off x="17044" y="1465845"/>
        <a:ext cx="3710328" cy="315061"/>
      </dsp:txXfrm>
    </dsp:sp>
    <dsp:sp modelId="{19A15930-197D-4D76-BC13-C8E5A9681E0E}">
      <dsp:nvSpPr>
        <dsp:cNvPr id="0" name=""/>
        <dsp:cNvSpPr/>
      </dsp:nvSpPr>
      <dsp:spPr>
        <a:xfrm>
          <a:off x="0" y="1810972"/>
          <a:ext cx="3744416" cy="349149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Munich Re</a:t>
          </a:r>
          <a:r>
            <a:rPr lang="el-GR" sz="1400" kern="1200" dirty="0"/>
            <a:t>	</a:t>
          </a:r>
          <a:r>
            <a:rPr lang="en-US" sz="1400" kern="1200" dirty="0"/>
            <a:t>		</a:t>
          </a:r>
          <a:r>
            <a:rPr lang="el-GR" sz="1400" kern="1200" dirty="0"/>
            <a:t>     </a:t>
          </a:r>
          <a:r>
            <a:rPr lang="en-US" sz="1400" kern="1200" dirty="0"/>
            <a:t>AA-</a:t>
          </a:r>
          <a:endParaRPr lang="en-IE" sz="1400" kern="1200" dirty="0"/>
        </a:p>
      </dsp:txBody>
      <dsp:txXfrm>
        <a:off x="17044" y="1828016"/>
        <a:ext cx="3710328" cy="3150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ADDBE-6A68-4C5C-851B-FD58C161CE3D}">
      <dsp:nvSpPr>
        <dsp:cNvPr id="0" name=""/>
        <dsp:cNvSpPr/>
      </dsp:nvSpPr>
      <dsp:spPr>
        <a:xfrm>
          <a:off x="0" y="357791"/>
          <a:ext cx="3744416" cy="38492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/>
            <a:t>ΕΞΩΤΕΡΙΚΟΙ ΣΥΜΒΟΥΛΟΙ</a:t>
          </a:r>
          <a:endParaRPr lang="en-IE" sz="1600" b="1" kern="1200" dirty="0"/>
        </a:p>
      </dsp:txBody>
      <dsp:txXfrm>
        <a:off x="18791" y="376582"/>
        <a:ext cx="3706834" cy="347347"/>
      </dsp:txXfrm>
    </dsp:sp>
    <dsp:sp modelId="{428495EC-ECF2-45CE-BC74-85FC527F11E8}">
      <dsp:nvSpPr>
        <dsp:cNvPr id="0" name=""/>
        <dsp:cNvSpPr/>
      </dsp:nvSpPr>
      <dsp:spPr>
        <a:xfrm>
          <a:off x="0" y="783041"/>
          <a:ext cx="3744416" cy="384929"/>
        </a:xfrm>
        <a:prstGeom prst="round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Εξωτερικοί ελεγκτές	        </a:t>
          </a:r>
          <a:r>
            <a:rPr lang="en-US" sz="1400" kern="1200" dirty="0"/>
            <a:t>EY-Ernst &amp; Young</a:t>
          </a:r>
          <a:endParaRPr lang="en-IE" sz="1400" kern="1200" dirty="0"/>
        </a:p>
      </dsp:txBody>
      <dsp:txXfrm>
        <a:off x="18791" y="801832"/>
        <a:ext cx="3706834" cy="347347"/>
      </dsp:txXfrm>
    </dsp:sp>
    <dsp:sp modelId="{230FCF88-1BFD-4BFA-A340-E9A4D2080D93}">
      <dsp:nvSpPr>
        <dsp:cNvPr id="0" name=""/>
        <dsp:cNvSpPr/>
      </dsp:nvSpPr>
      <dsp:spPr>
        <a:xfrm>
          <a:off x="0" y="1208291"/>
          <a:ext cx="3744416" cy="384929"/>
        </a:xfrm>
        <a:prstGeom prst="round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Εσωτερικοί ελεγκτές                  </a:t>
          </a:r>
          <a:r>
            <a:rPr lang="en-US" sz="1400" kern="1200" dirty="0"/>
            <a:t>KPMG</a:t>
          </a:r>
          <a:endParaRPr lang="en-IE" sz="1400" kern="1200" dirty="0"/>
        </a:p>
      </dsp:txBody>
      <dsp:txXfrm>
        <a:off x="18791" y="1227082"/>
        <a:ext cx="3706834" cy="347347"/>
      </dsp:txXfrm>
    </dsp:sp>
    <dsp:sp modelId="{08293523-9EC9-45C5-B80F-198441CF0280}">
      <dsp:nvSpPr>
        <dsp:cNvPr id="0" name=""/>
        <dsp:cNvSpPr/>
      </dsp:nvSpPr>
      <dsp:spPr>
        <a:xfrm>
          <a:off x="0" y="1633541"/>
          <a:ext cx="3744416" cy="384929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Νομικοί σύμβουλοι	         </a:t>
          </a:r>
          <a:r>
            <a:rPr lang="el-GR" sz="1400" kern="1200" dirty="0" err="1"/>
            <a:t>Λ.Παπαφιλίππου</a:t>
          </a:r>
          <a:endParaRPr lang="en-IE" sz="1400" kern="1200" dirty="0"/>
        </a:p>
      </dsp:txBody>
      <dsp:txXfrm>
        <a:off x="18791" y="1652332"/>
        <a:ext cx="3706834" cy="3473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ADDBE-6A68-4C5C-851B-FD58C161CE3D}">
      <dsp:nvSpPr>
        <dsp:cNvPr id="0" name=""/>
        <dsp:cNvSpPr/>
      </dsp:nvSpPr>
      <dsp:spPr>
        <a:xfrm>
          <a:off x="0" y="118"/>
          <a:ext cx="3600400" cy="34914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/>
            <a:t>ΕΠΕΝΔΥΤΙΚΟΙ ΣΥΜΒΟΥΛΟΙ</a:t>
          </a:r>
          <a:endParaRPr lang="en-IE" sz="1600" b="1" kern="1200" dirty="0"/>
        </a:p>
      </dsp:txBody>
      <dsp:txXfrm>
        <a:off x="17044" y="17162"/>
        <a:ext cx="3566312" cy="315061"/>
      </dsp:txXfrm>
    </dsp:sp>
    <dsp:sp modelId="{B50DC0D1-B824-493B-856C-12BA7557EF57}">
      <dsp:nvSpPr>
        <dsp:cNvPr id="0" name=""/>
        <dsp:cNvSpPr/>
      </dsp:nvSpPr>
      <dsp:spPr>
        <a:xfrm>
          <a:off x="0" y="362289"/>
          <a:ext cx="3600400" cy="349149"/>
        </a:xfrm>
        <a:prstGeom prst="roundRect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/>
            <a:t>Atlantic  Securities</a:t>
          </a:r>
        </a:p>
      </dsp:txBody>
      <dsp:txXfrm>
        <a:off x="17044" y="379333"/>
        <a:ext cx="3566312" cy="315061"/>
      </dsp:txXfrm>
    </dsp:sp>
    <dsp:sp modelId="{428495EC-ECF2-45CE-BC74-85FC527F11E8}">
      <dsp:nvSpPr>
        <dsp:cNvPr id="0" name=""/>
        <dsp:cNvSpPr/>
      </dsp:nvSpPr>
      <dsp:spPr>
        <a:xfrm>
          <a:off x="0" y="724460"/>
          <a:ext cx="3600400" cy="349149"/>
        </a:xfrm>
        <a:prstGeom prst="roundRect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/>
            <a:t>UBS-Credit Suisse</a:t>
          </a:r>
        </a:p>
      </dsp:txBody>
      <dsp:txXfrm>
        <a:off x="17044" y="741504"/>
        <a:ext cx="3566312" cy="315061"/>
      </dsp:txXfrm>
    </dsp:sp>
    <dsp:sp modelId="{230FCF88-1BFD-4BFA-A340-E9A4D2080D93}">
      <dsp:nvSpPr>
        <dsp:cNvPr id="0" name=""/>
        <dsp:cNvSpPr/>
      </dsp:nvSpPr>
      <dsp:spPr>
        <a:xfrm>
          <a:off x="0" y="1086630"/>
          <a:ext cx="3600400" cy="349149"/>
        </a:xfrm>
        <a:prstGeom prst="roundRect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EFG AG</a:t>
          </a:r>
          <a:endParaRPr lang="en-IE" sz="1400" kern="1200" dirty="0"/>
        </a:p>
      </dsp:txBody>
      <dsp:txXfrm>
        <a:off x="17044" y="1103674"/>
        <a:ext cx="3566312" cy="315061"/>
      </dsp:txXfrm>
    </dsp:sp>
    <dsp:sp modelId="{08293523-9EC9-45C5-B80F-198441CF0280}">
      <dsp:nvSpPr>
        <dsp:cNvPr id="0" name=""/>
        <dsp:cNvSpPr/>
      </dsp:nvSpPr>
      <dsp:spPr>
        <a:xfrm>
          <a:off x="0" y="1448801"/>
          <a:ext cx="3600400" cy="349149"/>
        </a:xfrm>
        <a:prstGeom prst="roundRect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Morgan Stanley</a:t>
          </a:r>
          <a:endParaRPr lang="en-IE" sz="1400" kern="1200" dirty="0"/>
        </a:p>
      </dsp:txBody>
      <dsp:txXfrm>
        <a:off x="17044" y="1465845"/>
        <a:ext cx="3566312" cy="315061"/>
      </dsp:txXfrm>
    </dsp:sp>
    <dsp:sp modelId="{16F7D306-3B74-40C1-91F3-C680F041ED2D}">
      <dsp:nvSpPr>
        <dsp:cNvPr id="0" name=""/>
        <dsp:cNvSpPr/>
      </dsp:nvSpPr>
      <dsp:spPr>
        <a:xfrm>
          <a:off x="0" y="1810972"/>
          <a:ext cx="3600400" cy="349149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kern="1200" dirty="0"/>
            <a:t>Athlos Capital Services</a:t>
          </a:r>
        </a:p>
      </dsp:txBody>
      <dsp:txXfrm>
        <a:off x="17044" y="1828016"/>
        <a:ext cx="3566312" cy="3150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7110B-4AB5-4FA6-84C7-798ACEE201DC}">
      <dsp:nvSpPr>
        <dsp:cNvPr id="0" name=""/>
        <dsp:cNvSpPr/>
      </dsp:nvSpPr>
      <dsp:spPr>
        <a:xfrm rot="5400000">
          <a:off x="-213916" y="482190"/>
          <a:ext cx="1426108" cy="99827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800" kern="1200" dirty="0"/>
        </a:p>
      </dsp:txBody>
      <dsp:txXfrm rot="-5400000">
        <a:off x="1" y="767412"/>
        <a:ext cx="998275" cy="427833"/>
      </dsp:txXfrm>
    </dsp:sp>
    <dsp:sp modelId="{1B106043-80B9-41EF-BD6E-DA326EC6C3EB}">
      <dsp:nvSpPr>
        <dsp:cNvPr id="0" name=""/>
        <dsp:cNvSpPr/>
      </dsp:nvSpPr>
      <dsp:spPr>
        <a:xfrm rot="5400000">
          <a:off x="3807672" y="-2783817"/>
          <a:ext cx="1458170" cy="70769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3600" kern="1200" dirty="0"/>
            <a:t>Ασφαλιστικές εργασίες γενικού κλάδου</a:t>
          </a:r>
          <a:endParaRPr lang="en-IE" sz="3600" kern="1200" dirty="0"/>
        </a:p>
      </dsp:txBody>
      <dsp:txXfrm rot="-5400000">
        <a:off x="998275" y="96762"/>
        <a:ext cx="7005782" cy="1315806"/>
      </dsp:txXfrm>
    </dsp:sp>
    <dsp:sp modelId="{F6FECFC9-1990-4C59-B2D2-47323CB6DE25}">
      <dsp:nvSpPr>
        <dsp:cNvPr id="0" name=""/>
        <dsp:cNvSpPr/>
      </dsp:nvSpPr>
      <dsp:spPr>
        <a:xfrm rot="5400000">
          <a:off x="-213916" y="1665453"/>
          <a:ext cx="1426108" cy="998275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800" kern="1200" dirty="0"/>
        </a:p>
      </dsp:txBody>
      <dsp:txXfrm rot="-5400000">
        <a:off x="1" y="1950675"/>
        <a:ext cx="998275" cy="427833"/>
      </dsp:txXfrm>
    </dsp:sp>
    <dsp:sp modelId="{86F25E14-AB70-4764-9F40-7D0FA7CE57E2}">
      <dsp:nvSpPr>
        <dsp:cNvPr id="0" name=""/>
        <dsp:cNvSpPr/>
      </dsp:nvSpPr>
      <dsp:spPr>
        <a:xfrm rot="5400000">
          <a:off x="4042964" y="-1437314"/>
          <a:ext cx="971733" cy="70769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800" kern="1200" dirty="0"/>
            <a:t>Επενδυτικές υπηρεσίες μέσω θυγατρικής εταιρείας</a:t>
          </a:r>
          <a:endParaRPr lang="en-IE" sz="2800" kern="1200" dirty="0"/>
        </a:p>
      </dsp:txBody>
      <dsp:txXfrm rot="-5400000">
        <a:off x="990349" y="1662737"/>
        <a:ext cx="7029528" cy="87686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E2706-E077-4DE4-9179-2B6F78006A37}">
      <dsp:nvSpPr>
        <dsp:cNvPr id="0" name=""/>
        <dsp:cNvSpPr/>
      </dsp:nvSpPr>
      <dsp:spPr>
        <a:xfrm>
          <a:off x="3032" y="395635"/>
          <a:ext cx="1823175" cy="6501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Ασφάλιστρα γενικού κλάδου </a:t>
          </a:r>
          <a:endParaRPr lang="en-IE" sz="1800" kern="1200" dirty="0"/>
        </a:p>
      </dsp:txBody>
      <dsp:txXfrm>
        <a:off x="3032" y="395635"/>
        <a:ext cx="1823175" cy="650193"/>
      </dsp:txXfrm>
    </dsp:sp>
    <dsp:sp modelId="{E14879C3-BE11-48C5-8349-909B6D339418}">
      <dsp:nvSpPr>
        <dsp:cNvPr id="0" name=""/>
        <dsp:cNvSpPr/>
      </dsp:nvSpPr>
      <dsp:spPr>
        <a:xfrm>
          <a:off x="3032" y="1045829"/>
          <a:ext cx="1823175" cy="79056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ctr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/>
            <a:t>€</a:t>
          </a:r>
          <a:r>
            <a:rPr lang="en-US" sz="1800" kern="1200" dirty="0"/>
            <a:t>614</a:t>
          </a:r>
          <a:r>
            <a:rPr lang="el-GR" sz="1800" kern="1200" dirty="0"/>
            <a:t> εκ.</a:t>
          </a:r>
          <a:endParaRPr lang="en-IE" sz="1800" kern="1200" dirty="0"/>
        </a:p>
      </dsp:txBody>
      <dsp:txXfrm>
        <a:off x="3032" y="1045829"/>
        <a:ext cx="1823175" cy="790560"/>
      </dsp:txXfrm>
    </dsp:sp>
    <dsp:sp modelId="{D54297AE-1678-40B3-B13B-994AA64006C7}">
      <dsp:nvSpPr>
        <dsp:cNvPr id="0" name=""/>
        <dsp:cNvSpPr/>
      </dsp:nvSpPr>
      <dsp:spPr>
        <a:xfrm>
          <a:off x="2081452" y="395635"/>
          <a:ext cx="1823175" cy="650193"/>
        </a:xfrm>
        <a:prstGeom prst="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Ρυθμός αύξησης ασφαλίστρων</a:t>
          </a:r>
          <a:endParaRPr lang="en-IE" sz="1800" kern="1200" dirty="0"/>
        </a:p>
      </dsp:txBody>
      <dsp:txXfrm>
        <a:off x="2081452" y="395635"/>
        <a:ext cx="1823175" cy="650193"/>
      </dsp:txXfrm>
    </dsp:sp>
    <dsp:sp modelId="{54D1D375-BAE8-478A-82DC-986C9DAA00B6}">
      <dsp:nvSpPr>
        <dsp:cNvPr id="0" name=""/>
        <dsp:cNvSpPr/>
      </dsp:nvSpPr>
      <dsp:spPr>
        <a:xfrm>
          <a:off x="2081452" y="1045829"/>
          <a:ext cx="1823175" cy="790560"/>
        </a:xfrm>
        <a:prstGeom prst="rect">
          <a:avLst/>
        </a:prstGeom>
        <a:solidFill>
          <a:schemeClr val="accent4">
            <a:tint val="40000"/>
            <a:alpha val="90000"/>
            <a:hueOff val="-1315237"/>
            <a:satOff val="7386"/>
            <a:lumOff val="46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315237"/>
              <a:satOff val="7386"/>
              <a:lumOff val="4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ctr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5</a:t>
          </a:r>
          <a:r>
            <a:rPr lang="el-GR" sz="1800" kern="1200" dirty="0"/>
            <a:t>,</a:t>
          </a:r>
          <a:r>
            <a:rPr lang="en-US" sz="1800" kern="1200" dirty="0"/>
            <a:t>6</a:t>
          </a:r>
          <a:r>
            <a:rPr lang="el-GR" sz="1800" kern="1200" dirty="0"/>
            <a:t>%</a:t>
          </a:r>
          <a:endParaRPr lang="en-IE" sz="1800" kern="1200" dirty="0"/>
        </a:p>
      </dsp:txBody>
      <dsp:txXfrm>
        <a:off x="2081452" y="1045829"/>
        <a:ext cx="1823175" cy="790560"/>
      </dsp:txXfrm>
    </dsp:sp>
    <dsp:sp modelId="{1C72D12D-164B-4E0E-8EE6-3A8B6FD3D7DE}">
      <dsp:nvSpPr>
        <dsp:cNvPr id="0" name=""/>
        <dsp:cNvSpPr/>
      </dsp:nvSpPr>
      <dsp:spPr>
        <a:xfrm>
          <a:off x="4159872" y="395635"/>
          <a:ext cx="1823175" cy="650193"/>
        </a:xfrm>
        <a:prstGeom prst="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Ασφάλιστρα ανά κεφαλή </a:t>
          </a:r>
          <a:endParaRPr lang="en-IE" sz="1800" kern="1200" dirty="0"/>
        </a:p>
      </dsp:txBody>
      <dsp:txXfrm>
        <a:off x="4159872" y="395635"/>
        <a:ext cx="1823175" cy="650193"/>
      </dsp:txXfrm>
    </dsp:sp>
    <dsp:sp modelId="{00F2396C-DA6B-47F7-8DA7-C16D0A42D8CF}">
      <dsp:nvSpPr>
        <dsp:cNvPr id="0" name=""/>
        <dsp:cNvSpPr/>
      </dsp:nvSpPr>
      <dsp:spPr>
        <a:xfrm>
          <a:off x="4159872" y="1045829"/>
          <a:ext cx="1823175" cy="790560"/>
        </a:xfrm>
        <a:prstGeom prst="rect">
          <a:avLst/>
        </a:prstGeom>
        <a:solidFill>
          <a:schemeClr val="accent4">
            <a:tint val="40000"/>
            <a:alpha val="90000"/>
            <a:hueOff val="-2630473"/>
            <a:satOff val="14771"/>
            <a:lumOff val="93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2630473"/>
              <a:satOff val="14771"/>
              <a:lumOff val="9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ctr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/>
            <a:t>€</a:t>
          </a:r>
          <a:r>
            <a:rPr lang="en-US" sz="1800" kern="1200" dirty="0"/>
            <a:t>627</a:t>
          </a:r>
          <a:endParaRPr lang="en-IE" sz="1800" kern="1200" dirty="0"/>
        </a:p>
      </dsp:txBody>
      <dsp:txXfrm>
        <a:off x="4159872" y="1045829"/>
        <a:ext cx="1823175" cy="790560"/>
      </dsp:txXfrm>
    </dsp:sp>
    <dsp:sp modelId="{35A6E0E4-EF4D-49D1-BD8E-7FB95A355E77}">
      <dsp:nvSpPr>
        <dsp:cNvPr id="0" name=""/>
        <dsp:cNvSpPr/>
      </dsp:nvSpPr>
      <dsp:spPr>
        <a:xfrm>
          <a:off x="6238292" y="395635"/>
          <a:ext cx="1823175" cy="650193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Ασφάλιστρα προς ΑΕΠ</a:t>
          </a:r>
          <a:endParaRPr lang="en-IE" sz="1800" kern="1200" dirty="0"/>
        </a:p>
      </dsp:txBody>
      <dsp:txXfrm>
        <a:off x="6238292" y="395635"/>
        <a:ext cx="1823175" cy="650193"/>
      </dsp:txXfrm>
    </dsp:sp>
    <dsp:sp modelId="{A6B9470F-02BA-4A11-89F6-54C3EA8B8ABF}">
      <dsp:nvSpPr>
        <dsp:cNvPr id="0" name=""/>
        <dsp:cNvSpPr/>
      </dsp:nvSpPr>
      <dsp:spPr>
        <a:xfrm>
          <a:off x="6238292" y="1045829"/>
          <a:ext cx="1823175" cy="790560"/>
        </a:xfrm>
        <a:prstGeom prst="rect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ctr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/>
            <a:t>2,</a:t>
          </a:r>
          <a:r>
            <a:rPr lang="en-US" sz="1800" kern="1200" dirty="0"/>
            <a:t>2</a:t>
          </a:r>
          <a:r>
            <a:rPr lang="el-GR" sz="1800" kern="1200" dirty="0"/>
            <a:t>%</a:t>
          </a:r>
          <a:endParaRPr lang="en-IE" sz="1800" kern="1200" dirty="0"/>
        </a:p>
      </dsp:txBody>
      <dsp:txXfrm>
        <a:off x="6238292" y="1045829"/>
        <a:ext cx="1823175" cy="7905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FF089-8524-412D-8169-DEC0A76CA0B7}">
      <dsp:nvSpPr>
        <dsp:cNvPr id="0" name=""/>
        <dsp:cNvSpPr/>
      </dsp:nvSpPr>
      <dsp:spPr>
        <a:xfrm>
          <a:off x="2637866" y="2790591"/>
          <a:ext cx="1616757" cy="10472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400" kern="1200" dirty="0"/>
            <a:t>2,3%</a:t>
          </a:r>
          <a:endParaRPr lang="en-IE" sz="2400" kern="1200" dirty="0"/>
        </a:p>
      </dsp:txBody>
      <dsp:txXfrm>
        <a:off x="3145900" y="3075420"/>
        <a:ext cx="1085717" cy="739457"/>
      </dsp:txXfrm>
    </dsp:sp>
    <dsp:sp modelId="{A757A238-7AD1-4A04-AA00-1E94B686E1A3}">
      <dsp:nvSpPr>
        <dsp:cNvPr id="0" name=""/>
        <dsp:cNvSpPr/>
      </dsp:nvSpPr>
      <dsp:spPr>
        <a:xfrm>
          <a:off x="0" y="2790591"/>
          <a:ext cx="1616757" cy="10472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400" kern="1200" dirty="0"/>
            <a:t>2,</a:t>
          </a:r>
          <a:r>
            <a:rPr lang="en-US" sz="2400" kern="1200" dirty="0"/>
            <a:t>5</a:t>
          </a:r>
          <a:r>
            <a:rPr lang="el-GR" sz="2400" kern="1200" dirty="0"/>
            <a:t>%</a:t>
          </a:r>
          <a:r>
            <a:rPr lang="el-GR" sz="1000" kern="1200" dirty="0"/>
            <a:t>*</a:t>
          </a:r>
          <a:endParaRPr lang="en-IE" sz="2400" kern="1200" dirty="0"/>
        </a:p>
      </dsp:txBody>
      <dsp:txXfrm>
        <a:off x="23006" y="3075420"/>
        <a:ext cx="1085717" cy="739457"/>
      </dsp:txXfrm>
    </dsp:sp>
    <dsp:sp modelId="{5075A4B5-1B8E-45A9-9AA5-1FC40E3A074E}">
      <dsp:nvSpPr>
        <dsp:cNvPr id="0" name=""/>
        <dsp:cNvSpPr/>
      </dsp:nvSpPr>
      <dsp:spPr>
        <a:xfrm>
          <a:off x="2637866" y="565095"/>
          <a:ext cx="1616757" cy="10472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3</a:t>
          </a:r>
          <a:r>
            <a:rPr lang="el-GR" sz="2400" kern="1200" dirty="0"/>
            <a:t>,1%</a:t>
          </a:r>
          <a:endParaRPr lang="en-IE" sz="2400" kern="1200" dirty="0"/>
        </a:p>
      </dsp:txBody>
      <dsp:txXfrm>
        <a:off x="3145900" y="588101"/>
        <a:ext cx="1085717" cy="739457"/>
      </dsp:txXfrm>
    </dsp:sp>
    <dsp:sp modelId="{E39653B2-0578-4687-94A1-1AF22AC65AE0}">
      <dsp:nvSpPr>
        <dsp:cNvPr id="0" name=""/>
        <dsp:cNvSpPr/>
      </dsp:nvSpPr>
      <dsp:spPr>
        <a:xfrm>
          <a:off x="0" y="565095"/>
          <a:ext cx="1616757" cy="10472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400" kern="1200" dirty="0"/>
            <a:t>6,</a:t>
          </a:r>
          <a:r>
            <a:rPr lang="en-US" sz="2400" kern="1200" dirty="0"/>
            <a:t>4</a:t>
          </a:r>
          <a:r>
            <a:rPr lang="el-GR" sz="2400" kern="1200" dirty="0"/>
            <a:t>%</a:t>
          </a:r>
          <a:endParaRPr lang="en-IE" sz="2400" kern="1200" dirty="0"/>
        </a:p>
      </dsp:txBody>
      <dsp:txXfrm>
        <a:off x="23006" y="588101"/>
        <a:ext cx="1085717" cy="739457"/>
      </dsp:txXfrm>
    </dsp:sp>
    <dsp:sp modelId="{D71D3078-3C70-46CF-B0D9-AC2723345CFF}">
      <dsp:nvSpPr>
        <dsp:cNvPr id="0" name=""/>
        <dsp:cNvSpPr/>
      </dsp:nvSpPr>
      <dsp:spPr>
        <a:xfrm>
          <a:off x="677467" y="751644"/>
          <a:ext cx="1417117" cy="1417117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Κλάδος Οχημάτων</a:t>
          </a:r>
          <a:endParaRPr lang="en-IE" sz="1600" kern="1200" dirty="0"/>
        </a:p>
      </dsp:txBody>
      <dsp:txXfrm>
        <a:off x="1092531" y="1166708"/>
        <a:ext cx="1002053" cy="1002053"/>
      </dsp:txXfrm>
    </dsp:sp>
    <dsp:sp modelId="{3CA57E07-0AA1-449B-A577-25F5FD0ABDE1}">
      <dsp:nvSpPr>
        <dsp:cNvPr id="0" name=""/>
        <dsp:cNvSpPr/>
      </dsp:nvSpPr>
      <dsp:spPr>
        <a:xfrm rot="5400000">
          <a:off x="2160039" y="751644"/>
          <a:ext cx="1417117" cy="1417117"/>
        </a:xfrm>
        <a:prstGeom prst="pieWedg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113792" rIns="0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Κλάδος Περιουσίας</a:t>
          </a:r>
          <a:endParaRPr lang="en-IE" sz="1600" kern="1200" dirty="0"/>
        </a:p>
      </dsp:txBody>
      <dsp:txXfrm rot="-5400000">
        <a:off x="2160039" y="1166708"/>
        <a:ext cx="1002053" cy="1002053"/>
      </dsp:txXfrm>
    </dsp:sp>
    <dsp:sp modelId="{65832E54-CC05-4445-A1E7-D2D8C01D9B4D}">
      <dsp:nvSpPr>
        <dsp:cNvPr id="0" name=""/>
        <dsp:cNvSpPr/>
      </dsp:nvSpPr>
      <dsp:spPr>
        <a:xfrm rot="10800000">
          <a:off x="2160039" y="2234217"/>
          <a:ext cx="1417117" cy="1417117"/>
        </a:xfrm>
        <a:prstGeom prst="pieWedg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Κλάδος</a:t>
          </a:r>
          <a:r>
            <a:rPr lang="el-GR" sz="1700" kern="1200" dirty="0"/>
            <a:t> Ευθύνης</a:t>
          </a:r>
          <a:endParaRPr lang="en-IE" sz="1700" kern="1200" dirty="0"/>
        </a:p>
      </dsp:txBody>
      <dsp:txXfrm rot="10800000">
        <a:off x="2160039" y="2234217"/>
        <a:ext cx="1002053" cy="1002053"/>
      </dsp:txXfrm>
    </dsp:sp>
    <dsp:sp modelId="{75B3DE2F-64DD-483D-916C-2965473D5A95}">
      <dsp:nvSpPr>
        <dsp:cNvPr id="0" name=""/>
        <dsp:cNvSpPr/>
      </dsp:nvSpPr>
      <dsp:spPr>
        <a:xfrm rot="16200000">
          <a:off x="677467" y="2234217"/>
          <a:ext cx="1417117" cy="1417117"/>
        </a:xfrm>
        <a:prstGeom prst="pieWedg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Κλάδος</a:t>
          </a:r>
          <a:r>
            <a:rPr lang="el-GR" sz="1700" kern="1200" dirty="0"/>
            <a:t> Υγείας</a:t>
          </a:r>
          <a:endParaRPr lang="en-IE" sz="1700" kern="1200" dirty="0"/>
        </a:p>
      </dsp:txBody>
      <dsp:txXfrm rot="5400000">
        <a:off x="1092531" y="2234217"/>
        <a:ext cx="1002053" cy="1002053"/>
      </dsp:txXfrm>
    </dsp:sp>
    <dsp:sp modelId="{96F71CE0-914B-4C58-B344-55B1F6BE5A64}">
      <dsp:nvSpPr>
        <dsp:cNvPr id="0" name=""/>
        <dsp:cNvSpPr/>
      </dsp:nvSpPr>
      <dsp:spPr>
        <a:xfrm>
          <a:off x="1882671" y="1906938"/>
          <a:ext cx="489281" cy="425462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46C02A-63B0-4D59-92A3-C8FCDBB89A52}">
      <dsp:nvSpPr>
        <dsp:cNvPr id="0" name=""/>
        <dsp:cNvSpPr/>
      </dsp:nvSpPr>
      <dsp:spPr>
        <a:xfrm rot="10800000">
          <a:off x="1882671" y="2070577"/>
          <a:ext cx="489281" cy="425462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42715-45C0-493A-B2D4-E4B30DD4669C}">
      <dsp:nvSpPr>
        <dsp:cNvPr id="0" name=""/>
        <dsp:cNvSpPr/>
      </dsp:nvSpPr>
      <dsp:spPr>
        <a:xfrm>
          <a:off x="0" y="25220"/>
          <a:ext cx="4038600" cy="14718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700" kern="1200" dirty="0"/>
            <a:t>23 ασφαλιστικές εταιρείες</a:t>
          </a:r>
          <a:endParaRPr lang="en-IE" sz="3700" kern="1200" dirty="0"/>
        </a:p>
      </dsp:txBody>
      <dsp:txXfrm>
        <a:off x="71850" y="97070"/>
        <a:ext cx="3894900" cy="1328160"/>
      </dsp:txXfrm>
    </dsp:sp>
    <dsp:sp modelId="{B64FCAD5-6654-4EFC-8205-95F2020A39D2}">
      <dsp:nvSpPr>
        <dsp:cNvPr id="0" name=""/>
        <dsp:cNvSpPr/>
      </dsp:nvSpPr>
      <dsp:spPr>
        <a:xfrm>
          <a:off x="0" y="1497081"/>
          <a:ext cx="4038600" cy="919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26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900" kern="1200" dirty="0"/>
            <a:t>Μικρός βαθμός συγκέντρωσης</a:t>
          </a:r>
          <a:endParaRPr lang="en-IE" sz="2900" kern="1200" dirty="0"/>
        </a:p>
      </dsp:txBody>
      <dsp:txXfrm>
        <a:off x="0" y="1497081"/>
        <a:ext cx="4038600" cy="919080"/>
      </dsp:txXfrm>
    </dsp:sp>
    <dsp:sp modelId="{34D1A658-9674-47AD-8FB5-8CB50F5D2682}">
      <dsp:nvSpPr>
        <dsp:cNvPr id="0" name=""/>
        <dsp:cNvSpPr/>
      </dsp:nvSpPr>
      <dsp:spPr>
        <a:xfrm>
          <a:off x="0" y="2416161"/>
          <a:ext cx="4038600" cy="147186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700" kern="1200" dirty="0"/>
            <a:t>Μερίδιο αγοράς </a:t>
          </a:r>
          <a:endParaRPr lang="en-IE" sz="3700" kern="1200" dirty="0"/>
        </a:p>
      </dsp:txBody>
      <dsp:txXfrm>
        <a:off x="71850" y="2488011"/>
        <a:ext cx="3894900" cy="1328160"/>
      </dsp:txXfrm>
    </dsp:sp>
    <dsp:sp modelId="{49B0C464-9953-4087-95EF-81882400EEC8}">
      <dsp:nvSpPr>
        <dsp:cNvPr id="0" name=""/>
        <dsp:cNvSpPr/>
      </dsp:nvSpPr>
      <dsp:spPr>
        <a:xfrm>
          <a:off x="0" y="3888021"/>
          <a:ext cx="4038600" cy="612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26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dirty="0"/>
            <a:t>5</a:t>
          </a:r>
          <a:r>
            <a:rPr lang="el-GR" sz="2900" kern="1200" dirty="0"/>
            <a:t>,0% (</a:t>
          </a:r>
          <a:r>
            <a:rPr lang="en-US" sz="2900" kern="1200" dirty="0"/>
            <a:t>6</a:t>
          </a:r>
          <a:r>
            <a:rPr lang="el-GR" sz="2900" kern="1200" baseline="30000" dirty="0"/>
            <a:t>η</a:t>
          </a:r>
          <a:r>
            <a:rPr lang="el-GR" sz="2900" kern="1200" dirty="0"/>
            <a:t> θέση)</a:t>
          </a:r>
          <a:endParaRPr lang="en-IE" sz="2900" kern="1200" dirty="0"/>
        </a:p>
      </dsp:txBody>
      <dsp:txXfrm>
        <a:off x="0" y="3888021"/>
        <a:ext cx="4038600" cy="612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7" y="0"/>
            <a:ext cx="2951163" cy="497126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B6E98AE-F052-40D6-A2B8-DEA45FA579CD}" type="datetimeFigureOut">
              <a:rPr lang="en-IE" smtClean="0"/>
              <a:t>28/11/2025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7" y="9443662"/>
            <a:ext cx="2951163" cy="49712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7A58EDE-3AA5-46D5-BB70-651E6A22B85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8372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83104-72CD-3C21-E280-B33AAAC4E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FABB03-0956-3DF7-3351-D79E3EF900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7927DE-8026-0D3D-0B09-802D0E70D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22CE3-0D6F-4C8C-274A-496A3FF3E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08222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7597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13036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6142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16109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06753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09366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22700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03546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3321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60432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8972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8118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50660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81921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022896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27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4577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28090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6115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6852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7402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9724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0019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58EDE-3AA5-46D5-BB70-651E6A22B85C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95170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1E023-86D6-4C43-9544-8CDC483BA539}" type="datetime1">
              <a:rPr lang="en-IE" smtClean="0"/>
              <a:t>28/11/2025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4266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51A9-B755-49C2-9EA0-8A64B7C59752}" type="datetime1">
              <a:rPr lang="en-IE" smtClean="0"/>
              <a:t>28/11/2025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724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D745-6397-4D76-91C6-5CB05CA24940}" type="datetime1">
              <a:rPr lang="en-IE" smtClean="0"/>
              <a:t>28/11/2025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6966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F761-597C-48D4-8A88-0D895559C13D}" type="datetime1">
              <a:rPr lang="en-IE" smtClean="0"/>
              <a:t>28/11/2025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1023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A58B-ED0C-40D2-9B2E-B3B3B4637BB8}" type="datetime1">
              <a:rPr lang="en-IE" smtClean="0"/>
              <a:t>28/11/2025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5312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E86C5-C156-429B-B8C7-79F68E19939E}" type="datetime1">
              <a:rPr lang="en-IE" smtClean="0"/>
              <a:t>28/11/2025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0497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E64A-0959-4F17-A460-F5CD5AFCBB2F}" type="datetime1">
              <a:rPr lang="en-IE" smtClean="0"/>
              <a:t>28/11/2025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459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960C3-9446-4F45-A923-94CF3239A6EC}" type="datetime1">
              <a:rPr lang="en-IE" smtClean="0"/>
              <a:t>28/11/2025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3319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2571-9028-4C68-A5B3-81665A23046F}" type="datetime1">
              <a:rPr lang="en-IE" smtClean="0"/>
              <a:t>28/11/2025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7353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DD99E-1418-4623-83DE-EC479B2DC2D3}" type="datetime1">
              <a:rPr lang="en-IE" smtClean="0"/>
              <a:t>28/11/2025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7705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7ED7A-63FC-4EFA-9990-37FB6405C996}" type="datetime1">
              <a:rPr lang="en-IE" smtClean="0"/>
              <a:t>28/11/2025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39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39F78-52E7-4281-8557-A43CF0F8DEBE}" type="datetime1">
              <a:rPr lang="en-IE" smtClean="0"/>
              <a:t>28/11/2025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93CA3-DA98-4A09-8E30-828E9A738D1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0385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12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microsoft.com/office/2007/relationships/diagramDrawing" Target="../diagrams/drawing2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9.xml"/><Relationship Id="rId11" Type="http://schemas.openxmlformats.org/officeDocument/2006/relationships/diagramColors" Target="../diagrams/colors20.xml"/><Relationship Id="rId5" Type="http://schemas.openxmlformats.org/officeDocument/2006/relationships/diagramQuickStyle" Target="../diagrams/quickStyle19.xml"/><Relationship Id="rId10" Type="http://schemas.openxmlformats.org/officeDocument/2006/relationships/diagramQuickStyle" Target="../diagrams/quickStyle20.xml"/><Relationship Id="rId4" Type="http://schemas.openxmlformats.org/officeDocument/2006/relationships/diagramLayout" Target="../diagrams/layout19.xml"/><Relationship Id="rId9" Type="http://schemas.openxmlformats.org/officeDocument/2006/relationships/diagramLayout" Target="../diagrams/layout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10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767A1-9BEB-F5D4-2BBC-1858D043F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99F4413-05E6-DEAF-B9ED-04429B44C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576" y="4017987"/>
            <a:ext cx="4788533" cy="1296144"/>
          </a:xfrm>
        </p:spPr>
        <p:txBody>
          <a:bodyPr>
            <a:normAutofit fontScale="92500" lnSpcReduction="20000"/>
          </a:bodyPr>
          <a:lstStyle/>
          <a:p>
            <a:r>
              <a:rPr lang="el-GR" b="1" dirty="0"/>
              <a:t>Παρουσίαση Χρηματιστήριο Αθηνών</a:t>
            </a:r>
          </a:p>
          <a:p>
            <a:r>
              <a:rPr lang="el-GR" dirty="0"/>
              <a:t>	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Δεκεμβρίου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</a:t>
            </a:r>
          </a:p>
          <a:p>
            <a:endParaRPr lang="en-I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AFAD5B-5F8D-6BB9-5C4D-726BF4DAC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1</a:t>
            </a:fld>
            <a:endParaRPr lang="en-IE"/>
          </a:p>
        </p:txBody>
      </p:sp>
      <p:pic>
        <p:nvPicPr>
          <p:cNvPr id="4" name="Picture 2" descr="C:\Users\lioannou\AppData\Local\Microsoft\Windows\Temporary Internet Files\Content.Outlook\X6JNFNH5\LogoATL_portrait.jpg">
            <a:extLst>
              <a:ext uri="{FF2B5EF4-FFF2-40B4-BE49-F238E27FC236}">
                <a16:creationId xmlns:a16="http://schemas.microsoft.com/office/drawing/2014/main" id="{7800E0FE-C7A8-B0F1-262D-263FD519B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980" y="306724"/>
            <a:ext cx="5106902" cy="298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8893F1-42F2-6A8E-CDF7-D91D39C50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605720"/>
            <a:ext cx="2405857" cy="23307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CEDFE2-3387-A381-1F90-96B5D54C4026}"/>
              </a:ext>
            </a:extLst>
          </p:cNvPr>
          <p:cNvSpPr txBox="1"/>
          <p:nvPr/>
        </p:nvSpPr>
        <p:spPr>
          <a:xfrm>
            <a:off x="5843009" y="6056455"/>
            <a:ext cx="2808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Λουκής Ιωάννου-Οικονομικός Διευθυντής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66586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l-GR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ΣΤΡΑΤΗΓΙΚΟ ΠΛΑΝΟ</a:t>
            </a:r>
            <a:endParaRPr lang="en-IE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59150859"/>
              </p:ext>
            </p:extLst>
          </p:nvPr>
        </p:nvGraphicFramePr>
        <p:xfrm>
          <a:off x="3923928" y="980728"/>
          <a:ext cx="4248471" cy="3946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93882497"/>
              </p:ext>
            </p:extLst>
          </p:nvPr>
        </p:nvGraphicFramePr>
        <p:xfrm>
          <a:off x="827584" y="5656163"/>
          <a:ext cx="7711008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10</a:t>
            </a:fld>
            <a:endParaRPr lang="en-I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79E626-FAB8-364D-BE9B-1C7E448904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7818" y="3325973"/>
            <a:ext cx="3118159" cy="1965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CF021-A133-2E34-BDC9-AB58DC6088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6057" y="1031799"/>
            <a:ext cx="3127871" cy="190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33850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l-GR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ΟΡΓΑΝΙΚΗ ΑΝΑΠΤΥΞΗ</a:t>
            </a:r>
            <a:endParaRPr lang="en-IE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7552087"/>
              </p:ext>
            </p:extLst>
          </p:nvPr>
        </p:nvGraphicFramePr>
        <p:xfrm>
          <a:off x="539552" y="836713"/>
          <a:ext cx="8229600" cy="3456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11</a:t>
            </a:fld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97B43-8E55-B98A-1AAB-82184D9D19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5736" y="4365104"/>
            <a:ext cx="4824536" cy="199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6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3628540"/>
              </p:ext>
            </p:extLst>
          </p:nvPr>
        </p:nvGraphicFramePr>
        <p:xfrm>
          <a:off x="539552" y="188640"/>
          <a:ext cx="822960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12</a:t>
            </a:fld>
            <a:endParaRPr lang="en-I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92862E-5979-D740-66D9-86B8791930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2004" y="3861048"/>
            <a:ext cx="6264696" cy="249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697951"/>
              </p:ext>
            </p:extLst>
          </p:nvPr>
        </p:nvGraphicFramePr>
        <p:xfrm>
          <a:off x="395535" y="669182"/>
          <a:ext cx="8352928" cy="3168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13</a:t>
            </a:fld>
            <a:endParaRPr lang="en-I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7FD64D-26A0-EDE3-AC2E-3E6B44A976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0380" y="3717032"/>
            <a:ext cx="6223239" cy="263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l-GR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ΛΟΓΑΡΙΑΣΜΟΣ ΑΠΟΤΕΛΕΣΜΑΤΩΝ</a:t>
            </a:r>
            <a:endParaRPr lang="en-IE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14</a:t>
            </a:fld>
            <a:endParaRPr lang="en-IE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717B0E9-8C29-1E8F-2938-D6E08BDAE4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817525"/>
              </p:ext>
            </p:extLst>
          </p:nvPr>
        </p:nvGraphicFramePr>
        <p:xfrm>
          <a:off x="539553" y="1266709"/>
          <a:ext cx="8147247" cy="4738659"/>
        </p:xfrm>
        <a:graphic>
          <a:graphicData uri="http://schemas.openxmlformats.org/drawingml/2006/table">
            <a:tbl>
              <a:tblPr/>
              <a:tblGrid>
                <a:gridCol w="4248472">
                  <a:extLst>
                    <a:ext uri="{9D8B030D-6E8A-4147-A177-3AD203B41FA5}">
                      <a16:colId xmlns:a16="http://schemas.microsoft.com/office/drawing/2014/main" val="2781900510"/>
                    </a:ext>
                  </a:extLst>
                </a:gridCol>
                <a:gridCol w="790577">
                  <a:extLst>
                    <a:ext uri="{9D8B030D-6E8A-4147-A177-3AD203B41FA5}">
                      <a16:colId xmlns:a16="http://schemas.microsoft.com/office/drawing/2014/main" val="923729176"/>
                    </a:ext>
                  </a:extLst>
                </a:gridCol>
                <a:gridCol w="565127">
                  <a:extLst>
                    <a:ext uri="{9D8B030D-6E8A-4147-A177-3AD203B41FA5}">
                      <a16:colId xmlns:a16="http://schemas.microsoft.com/office/drawing/2014/main" val="2356105740"/>
                    </a:ext>
                  </a:extLst>
                </a:gridCol>
                <a:gridCol w="565127">
                  <a:extLst>
                    <a:ext uri="{9D8B030D-6E8A-4147-A177-3AD203B41FA5}">
                      <a16:colId xmlns:a16="http://schemas.microsoft.com/office/drawing/2014/main" val="3661784047"/>
                    </a:ext>
                  </a:extLst>
                </a:gridCol>
                <a:gridCol w="211923">
                  <a:extLst>
                    <a:ext uri="{9D8B030D-6E8A-4147-A177-3AD203B41FA5}">
                      <a16:colId xmlns:a16="http://schemas.microsoft.com/office/drawing/2014/main" val="2689279270"/>
                    </a:ext>
                  </a:extLst>
                </a:gridCol>
                <a:gridCol w="623994">
                  <a:extLst>
                    <a:ext uri="{9D8B030D-6E8A-4147-A177-3AD203B41FA5}">
                      <a16:colId xmlns:a16="http://schemas.microsoft.com/office/drawing/2014/main" val="1660213609"/>
                    </a:ext>
                  </a:extLst>
                </a:gridCol>
                <a:gridCol w="623994">
                  <a:extLst>
                    <a:ext uri="{9D8B030D-6E8A-4147-A177-3AD203B41FA5}">
                      <a16:colId xmlns:a16="http://schemas.microsoft.com/office/drawing/2014/main" val="2123174321"/>
                    </a:ext>
                  </a:extLst>
                </a:gridCol>
                <a:gridCol w="518033">
                  <a:extLst>
                    <a:ext uri="{9D8B030D-6E8A-4147-A177-3AD203B41FA5}">
                      <a16:colId xmlns:a16="http://schemas.microsoft.com/office/drawing/2014/main" val="4021681990"/>
                    </a:ext>
                  </a:extLst>
                </a:gridCol>
              </a:tblGrid>
              <a:tr h="22647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€'000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58ED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-G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Εξαμηνιαία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58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I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58ED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-G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Ετήσια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58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580389"/>
                  </a:ext>
                </a:extLst>
              </a:tr>
              <a:tr h="22647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I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I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I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58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909936"/>
                  </a:ext>
                </a:extLst>
              </a:tr>
              <a:tr h="22647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Έσοδα ασφάλισης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13.449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12.686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6,0%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26.122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23.599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10,7%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702164"/>
                  </a:ext>
                </a:extLst>
              </a:tr>
              <a:tr h="22647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Έξοδα υπηρεσιών ασφάλισης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-6.418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-7.025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-8,6%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-15.086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-13.202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14,3%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875536"/>
                  </a:ext>
                </a:extLst>
              </a:tr>
              <a:tr h="235533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Καθαρά έξοδα από συμβόλαια αντασφάλισης που κατέχονται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-2.169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-1.928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12,5%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-3.349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-2.793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19,9%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462065"/>
                  </a:ext>
                </a:extLst>
              </a:tr>
              <a:tr h="235533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Αποτέλεσμα υπηρεσιών ασφάλισης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4.862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3.732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30,3%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7.687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7.604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1,1%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478021"/>
                  </a:ext>
                </a:extLst>
              </a:tr>
              <a:tr h="280829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Άλλα έσοδα από εργασίες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159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-38,3%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258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177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65009"/>
                  </a:ext>
                </a:extLst>
              </a:tr>
              <a:tr h="22647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Καθαρά εισοδήματα από χρηματοοικονομικές εργασίες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368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371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-0,6%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757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578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31,0%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396174"/>
                  </a:ext>
                </a:extLst>
              </a:tr>
              <a:tr h="235533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Άλλα λειτουργικά έξοδα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-1.376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-1.339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2,8%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-2.678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-2.705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-1,0%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925476"/>
                  </a:ext>
                </a:extLst>
              </a:tr>
              <a:tr h="22647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Κέρδη από εργασίες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3.952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2.923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35,2%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6.024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5.654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6,6%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308582"/>
                  </a:ext>
                </a:extLst>
              </a:tr>
              <a:tr h="22647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Κέρδος από πώληση και επανεκτίμηση επενδύσεων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5.519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1.835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6.774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6.544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3,5%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164368"/>
                  </a:ext>
                </a:extLst>
              </a:tr>
              <a:tr h="280829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Άλλα εισοδήματα από επενδύσεις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1.025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486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819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542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076466"/>
                  </a:ext>
                </a:extLst>
              </a:tr>
              <a:tr h="235533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Καθαρά έσοδα χρηματοδότησης 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440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553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-20,5%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1.013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1.041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-2,7%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639465"/>
                  </a:ext>
                </a:extLst>
              </a:tr>
              <a:tr h="22647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Κέρδος για το έτος πριν την φορολογία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10.936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5.798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88,6%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14.630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13.781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6,2%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310647"/>
                  </a:ext>
                </a:extLst>
              </a:tr>
              <a:tr h="22647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Φορολογία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-590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-475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24,0%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-942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-907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3,9%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675678"/>
                  </a:ext>
                </a:extLst>
              </a:tr>
              <a:tr h="235533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Συμφέρον μειοψηφίας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-67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-63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7,3%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-169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-91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128255"/>
                  </a:ext>
                </a:extLst>
              </a:tr>
              <a:tr h="235533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Κέρδος που αναλογεί στους μετόχους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10.279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5.259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95,4%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13.519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12.783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5,8%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847164"/>
                  </a:ext>
                </a:extLst>
              </a:tr>
              <a:tr h="2898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190889"/>
                  </a:ext>
                </a:extLst>
              </a:tr>
              <a:tr h="235533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Βασικό κέρδος ανά μετοχή (</a:t>
                      </a:r>
                      <a:r>
                        <a:rPr lang="el-G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σεντ</a:t>
                      </a:r>
                      <a:r>
                        <a:rPr lang="el-G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26,39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13,51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95,4%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34,71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32,83</a:t>
                      </a:r>
                    </a:p>
                  </a:txBody>
                  <a:tcPr marL="8919" marR="8919" marT="8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5,7%</a:t>
                      </a:r>
                    </a:p>
                  </a:txBody>
                  <a:tcPr marL="8919" marR="8919" marT="891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719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5690560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l-GR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ΑΠΟΤΕΛΕΣΜΑΤΑ 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2025</a:t>
            </a:r>
            <a:endParaRPr lang="en-IE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0516045"/>
              </p:ext>
            </p:extLst>
          </p:nvPr>
        </p:nvGraphicFramePr>
        <p:xfrm>
          <a:off x="457200" y="1268760"/>
          <a:ext cx="8363272" cy="485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3071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377"/>
            <a:ext cx="8229600" cy="601490"/>
          </a:xfrm>
        </p:spPr>
        <p:txBody>
          <a:bodyPr>
            <a:normAutofit fontScale="90000"/>
          </a:bodyPr>
          <a:lstStyle/>
          <a:p>
            <a:r>
              <a:rPr lang="el-G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ΟΙΚΟΝΟΜΙΚΟΙ ΔΕΙΚΤΕΣ</a:t>
            </a:r>
            <a:endParaRPr lang="en-IE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16</a:t>
            </a:fld>
            <a:endParaRPr lang="en-I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1B7D52-C15E-78E1-B8C7-E2F369764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257616"/>
            <a:ext cx="3312368" cy="17690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D38FDE-EF76-BCAF-6953-28C435A3D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6" y="4293095"/>
            <a:ext cx="3504435" cy="1769038"/>
          </a:xfrm>
          <a:prstGeom prst="rect">
            <a:avLst/>
          </a:prstGeom>
        </p:spPr>
      </p:pic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97F6F494-BE33-5C29-4F69-B90BE1BEA6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9241403"/>
              </p:ext>
            </p:extLst>
          </p:nvPr>
        </p:nvGraphicFramePr>
        <p:xfrm>
          <a:off x="1043608" y="807331"/>
          <a:ext cx="7248853" cy="3293745"/>
        </p:xfrm>
        <a:graphic>
          <a:graphicData uri="http://schemas.openxmlformats.org/drawingml/2006/table">
            <a:tbl>
              <a:tblPr/>
              <a:tblGrid>
                <a:gridCol w="3518162">
                  <a:extLst>
                    <a:ext uri="{9D8B030D-6E8A-4147-A177-3AD203B41FA5}">
                      <a16:colId xmlns:a16="http://schemas.microsoft.com/office/drawing/2014/main" val="562592972"/>
                    </a:ext>
                  </a:extLst>
                </a:gridCol>
                <a:gridCol w="928585">
                  <a:extLst>
                    <a:ext uri="{9D8B030D-6E8A-4147-A177-3AD203B41FA5}">
                      <a16:colId xmlns:a16="http://schemas.microsoft.com/office/drawing/2014/main" val="1352657158"/>
                    </a:ext>
                  </a:extLst>
                </a:gridCol>
                <a:gridCol w="850114">
                  <a:extLst>
                    <a:ext uri="{9D8B030D-6E8A-4147-A177-3AD203B41FA5}">
                      <a16:colId xmlns:a16="http://schemas.microsoft.com/office/drawing/2014/main" val="411379494"/>
                    </a:ext>
                  </a:extLst>
                </a:gridCol>
                <a:gridCol w="418518">
                  <a:extLst>
                    <a:ext uri="{9D8B030D-6E8A-4147-A177-3AD203B41FA5}">
                      <a16:colId xmlns:a16="http://schemas.microsoft.com/office/drawing/2014/main" val="3586836157"/>
                    </a:ext>
                  </a:extLst>
                </a:gridCol>
                <a:gridCol w="735675">
                  <a:extLst>
                    <a:ext uri="{9D8B030D-6E8A-4147-A177-3AD203B41FA5}">
                      <a16:colId xmlns:a16="http://schemas.microsoft.com/office/drawing/2014/main" val="400152515"/>
                    </a:ext>
                  </a:extLst>
                </a:gridCol>
                <a:gridCol w="797799">
                  <a:extLst>
                    <a:ext uri="{9D8B030D-6E8A-4147-A177-3AD203B41FA5}">
                      <a16:colId xmlns:a16="http://schemas.microsoft.com/office/drawing/2014/main" val="2298338661"/>
                    </a:ext>
                  </a:extLst>
                </a:gridCol>
              </a:tblGrid>
              <a:tr h="24556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-GR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Εξαμηνιαία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-GR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Ετήσια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900666"/>
                  </a:ext>
                </a:extLst>
              </a:tr>
              <a:tr h="24556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214239"/>
                  </a:ext>
                </a:extLst>
              </a:tr>
              <a:tr h="24556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Ρυθμός αύξησης ασφαλίστρων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459233"/>
                  </a:ext>
                </a:extLst>
              </a:tr>
              <a:tr h="24556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Ποσοστό αντασφάλισης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024517"/>
                  </a:ext>
                </a:extLst>
              </a:tr>
              <a:tr h="24556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Ποσοστό απευθείας ασφαλίστρων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594211"/>
                  </a:ext>
                </a:extLst>
              </a:tr>
              <a:tr h="24556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Δείκτης απαιτήσεων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861525"/>
                  </a:ext>
                </a:extLst>
              </a:tr>
              <a:tr h="24556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Δείκτης προμηθειών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220243"/>
                  </a:ext>
                </a:extLst>
              </a:tr>
              <a:tr h="24556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Περιθώριο κέρδους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295296"/>
                  </a:ext>
                </a:extLst>
              </a:tr>
              <a:tr h="24556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Απόδοση επενδυτικού χαρτοφυλακίου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19,4%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642611"/>
                  </a:ext>
                </a:extLst>
              </a:tr>
              <a:tr h="24556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Βασικό κέρδος ανά μετοχή (σεντ)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797703"/>
                  </a:ext>
                </a:extLst>
              </a:tr>
              <a:tr h="24556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Περίοδος χρεωστών  (μήνες)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696139"/>
                  </a:ext>
                </a:extLst>
              </a:tr>
              <a:tr h="24556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Απόδοση κεφαλαίων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319953"/>
                  </a:ext>
                </a:extLst>
              </a:tr>
              <a:tr h="24556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Λογιστική αξία ανά μετοχή (€)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614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840566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2" y="274638"/>
            <a:ext cx="7931228" cy="490066"/>
          </a:xfrm>
        </p:spPr>
        <p:txBody>
          <a:bodyPr>
            <a:normAutofit fontScale="90000"/>
          </a:bodyPr>
          <a:lstStyle/>
          <a:p>
            <a:r>
              <a:rPr lang="el-G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ΙΣΤΟΡΙΚΑ ΟΙΚΟΝΟΜΙΚΑ ΔΕΔΟΜΕΝΑ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17</a:t>
            </a:fld>
            <a:endParaRPr lang="en-IE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AF400942-AC9B-3018-D17A-23955CB24F1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05765217"/>
              </p:ext>
            </p:extLst>
          </p:nvPr>
        </p:nvGraphicFramePr>
        <p:xfrm>
          <a:off x="755576" y="876366"/>
          <a:ext cx="7931228" cy="2713914"/>
        </p:xfrm>
        <a:graphic>
          <a:graphicData uri="http://schemas.openxmlformats.org/drawingml/2006/table">
            <a:tbl>
              <a:tblPr firstRow="1" bandRow="1"/>
              <a:tblGrid>
                <a:gridCol w="2777758">
                  <a:extLst>
                    <a:ext uri="{9D8B030D-6E8A-4147-A177-3AD203B41FA5}">
                      <a16:colId xmlns:a16="http://schemas.microsoft.com/office/drawing/2014/main" val="2142041302"/>
                    </a:ext>
                  </a:extLst>
                </a:gridCol>
                <a:gridCol w="515347">
                  <a:extLst>
                    <a:ext uri="{9D8B030D-6E8A-4147-A177-3AD203B41FA5}">
                      <a16:colId xmlns:a16="http://schemas.microsoft.com/office/drawing/2014/main" val="4271199969"/>
                    </a:ext>
                  </a:extLst>
                </a:gridCol>
                <a:gridCol w="515347">
                  <a:extLst>
                    <a:ext uri="{9D8B030D-6E8A-4147-A177-3AD203B41FA5}">
                      <a16:colId xmlns:a16="http://schemas.microsoft.com/office/drawing/2014/main" val="676666475"/>
                    </a:ext>
                  </a:extLst>
                </a:gridCol>
                <a:gridCol w="515347">
                  <a:extLst>
                    <a:ext uri="{9D8B030D-6E8A-4147-A177-3AD203B41FA5}">
                      <a16:colId xmlns:a16="http://schemas.microsoft.com/office/drawing/2014/main" val="3539728800"/>
                    </a:ext>
                  </a:extLst>
                </a:gridCol>
                <a:gridCol w="515347">
                  <a:extLst>
                    <a:ext uri="{9D8B030D-6E8A-4147-A177-3AD203B41FA5}">
                      <a16:colId xmlns:a16="http://schemas.microsoft.com/office/drawing/2014/main" val="1665058471"/>
                    </a:ext>
                  </a:extLst>
                </a:gridCol>
                <a:gridCol w="515347">
                  <a:extLst>
                    <a:ext uri="{9D8B030D-6E8A-4147-A177-3AD203B41FA5}">
                      <a16:colId xmlns:a16="http://schemas.microsoft.com/office/drawing/2014/main" val="2558413801"/>
                    </a:ext>
                  </a:extLst>
                </a:gridCol>
                <a:gridCol w="515347">
                  <a:extLst>
                    <a:ext uri="{9D8B030D-6E8A-4147-A177-3AD203B41FA5}">
                      <a16:colId xmlns:a16="http://schemas.microsoft.com/office/drawing/2014/main" val="2828989222"/>
                    </a:ext>
                  </a:extLst>
                </a:gridCol>
                <a:gridCol w="515347">
                  <a:extLst>
                    <a:ext uri="{9D8B030D-6E8A-4147-A177-3AD203B41FA5}">
                      <a16:colId xmlns:a16="http://schemas.microsoft.com/office/drawing/2014/main" val="1787967475"/>
                    </a:ext>
                  </a:extLst>
                </a:gridCol>
                <a:gridCol w="515347">
                  <a:extLst>
                    <a:ext uri="{9D8B030D-6E8A-4147-A177-3AD203B41FA5}">
                      <a16:colId xmlns:a16="http://schemas.microsoft.com/office/drawing/2014/main" val="971854960"/>
                    </a:ext>
                  </a:extLst>
                </a:gridCol>
                <a:gridCol w="515347">
                  <a:extLst>
                    <a:ext uri="{9D8B030D-6E8A-4147-A177-3AD203B41FA5}">
                      <a16:colId xmlns:a16="http://schemas.microsoft.com/office/drawing/2014/main" val="4066172940"/>
                    </a:ext>
                  </a:extLst>
                </a:gridCol>
                <a:gridCol w="515347">
                  <a:extLst>
                    <a:ext uri="{9D8B030D-6E8A-4147-A177-3AD203B41FA5}">
                      <a16:colId xmlns:a16="http://schemas.microsoft.com/office/drawing/2014/main" val="2574043140"/>
                    </a:ext>
                  </a:extLst>
                </a:gridCol>
              </a:tblGrid>
              <a:tr h="26355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2021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2019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2018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2017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2016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2015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665703"/>
                  </a:ext>
                </a:extLst>
              </a:tr>
              <a:tr h="181197">
                <a:tc>
                  <a:txBody>
                    <a:bodyPr/>
                    <a:lstStyle/>
                    <a:p>
                      <a:pPr algn="l" rtl="0" fontAlgn="b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Μεικτά ασφάλιστρα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26.372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24.870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22.475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22.144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23.100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24.351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23.829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22.892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21.970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22.899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798730"/>
                  </a:ext>
                </a:extLst>
              </a:tr>
              <a:tr h="172961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Καθαρά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κερδημένα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ασφάλιστρα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20.944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19.180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18.195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17.969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18.326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17.918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17.270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16.682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16.483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16.454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587128"/>
                  </a:ext>
                </a:extLst>
              </a:tr>
              <a:tr h="172961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Απαιτήσεις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9.616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8.226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9.043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8.398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7.507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9.427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8.391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8.491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7.876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7.741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712024"/>
                  </a:ext>
                </a:extLst>
              </a:tr>
              <a:tr h="172961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Δείκτης απαιτήσεων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45,9%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42,9%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49,7%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46,7%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41,0%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52,6%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48,6%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50,9%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47,8%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47,0%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052443"/>
                  </a:ext>
                </a:extLst>
              </a:tr>
              <a:tr h="172961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Κέρδη από ασφαλιστικές εργασίες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5.536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5.416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3.722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4.305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5.850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3.682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5.333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4.077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4.207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4.239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136296"/>
                  </a:ext>
                </a:extLst>
              </a:tr>
              <a:tr h="172961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Περιθώριο κέρδους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26,4%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28,2%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20,5%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24,0%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31,9%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20,5%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30,9%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24,4%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25,5%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25,8%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068442"/>
                  </a:ext>
                </a:extLst>
              </a:tr>
              <a:tr h="172961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Χρηματοοικονομικές εργασίες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489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238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136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152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-54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-123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-171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-130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901294"/>
                  </a:ext>
                </a:extLst>
              </a:tr>
              <a:tr h="172961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Κέρδη από εργασίες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6.025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5.654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3.858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4.456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5.865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3.736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5.279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3.954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4.036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4.109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240408"/>
                  </a:ext>
                </a:extLst>
              </a:tr>
              <a:tr h="172961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Κέρδη και έσοδα από επενδύσεις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7.494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7.129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1.702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7.331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-2.119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3.149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-3.514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1.331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492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324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808008"/>
                  </a:ext>
                </a:extLst>
              </a:tr>
              <a:tr h="172961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Κέρδη που αναλογούν στους μετόχους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13.519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12.783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5.561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11.787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3.746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6.884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1.765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5.285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4.528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4.433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137000"/>
                  </a:ext>
                </a:extLst>
              </a:tr>
              <a:tr h="172961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Κέρδη ανά μετοχή (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σεντ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34,71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32,83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14,28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30,27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9,62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17,67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4,51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13,51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11,58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11,33</a:t>
                      </a:r>
                    </a:p>
                  </a:txBody>
                  <a:tcPr marL="5609" marR="5609" marT="560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964672"/>
                  </a:ext>
                </a:extLst>
              </a:tr>
              <a:tr h="172961">
                <a:tc>
                  <a:txBody>
                    <a:bodyPr/>
                    <a:lstStyle/>
                    <a:p>
                      <a:pPr algn="l" rtl="0" fontAlgn="b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Μέρισμα ανά μετοχή (σεντ)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14,00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12,00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12,00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8,50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6,50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9,50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9,50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9,00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8,50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852693"/>
                  </a:ext>
                </a:extLst>
              </a:tr>
              <a:tr h="172961">
                <a:tc>
                  <a:txBody>
                    <a:bodyPr/>
                    <a:lstStyle/>
                    <a:p>
                      <a:pPr algn="l" rtl="0" fontAlgn="b"/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Ίδια κεφάλαια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66.463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58.252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49.575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48.279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39.622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38.570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35.486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37.597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35.819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34.488</a:t>
                      </a:r>
                    </a:p>
                  </a:txBody>
                  <a:tcPr marL="5609" marR="5609" marT="560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417237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A74C1ED1-24A8-2FAB-9B4D-8C5CE98A0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7" y="3677978"/>
            <a:ext cx="1944218" cy="24504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95DC36-95BA-F382-7EED-6A7D747F6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3670874"/>
            <a:ext cx="1666530" cy="24575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47D64-E92A-2BF4-A6C7-EB6668517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164" y="3670874"/>
            <a:ext cx="4107729" cy="24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5464" y="136525"/>
            <a:ext cx="8229600" cy="634082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kumimoji="0" lang="el-GR" sz="40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ΑΣΦΑΛΙΣΤΡΑ ΑΝΑ ΚΛΑΔΟ</a:t>
            </a:r>
            <a:endParaRPr lang="en-IE" sz="3600" b="1" cap="all" dirty="0">
              <a:ln w="0"/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18</a:t>
            </a:fld>
            <a:endParaRPr lang="en-IE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17896E2-F689-97BF-B6F6-A9A6E1DB78D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5685231"/>
              </p:ext>
            </p:extLst>
          </p:nvPr>
        </p:nvGraphicFramePr>
        <p:xfrm>
          <a:off x="4211960" y="836712"/>
          <a:ext cx="4437049" cy="2304256"/>
        </p:xfrm>
        <a:graphic>
          <a:graphicData uri="http://schemas.openxmlformats.org/drawingml/2006/table">
            <a:tbl>
              <a:tblPr firstRow="1" bandRow="1"/>
              <a:tblGrid>
                <a:gridCol w="1960555">
                  <a:extLst>
                    <a:ext uri="{9D8B030D-6E8A-4147-A177-3AD203B41FA5}">
                      <a16:colId xmlns:a16="http://schemas.microsoft.com/office/drawing/2014/main" val="1486852088"/>
                    </a:ext>
                  </a:extLst>
                </a:gridCol>
                <a:gridCol w="825498">
                  <a:extLst>
                    <a:ext uri="{9D8B030D-6E8A-4147-A177-3AD203B41FA5}">
                      <a16:colId xmlns:a16="http://schemas.microsoft.com/office/drawing/2014/main" val="1664427336"/>
                    </a:ext>
                  </a:extLst>
                </a:gridCol>
                <a:gridCol w="825498">
                  <a:extLst>
                    <a:ext uri="{9D8B030D-6E8A-4147-A177-3AD203B41FA5}">
                      <a16:colId xmlns:a16="http://schemas.microsoft.com/office/drawing/2014/main" val="3828846702"/>
                    </a:ext>
                  </a:extLst>
                </a:gridCol>
                <a:gridCol w="825498">
                  <a:extLst>
                    <a:ext uri="{9D8B030D-6E8A-4147-A177-3AD203B41FA5}">
                      <a16:colId xmlns:a16="http://schemas.microsoft.com/office/drawing/2014/main" val="383903796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l" fontAlgn="b"/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74723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Κλάδος οχημάτων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16.169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14.707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12589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Κλάδος υγείας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676334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Κλάδος περιουσίας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4.840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4.927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-1,8%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695686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Κλάδος ευθύνης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83859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Άλλοι κλάδοι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-6,9%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490414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Δικαιώματα συμβολαίων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881588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endParaRPr lang="en-IE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26.372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24.871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387377"/>
                  </a:ext>
                </a:extLst>
              </a:tr>
            </a:tbl>
          </a:graphicData>
        </a:graphic>
      </p:graphicFrame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D01E9BF-DD25-8178-9D1B-70CDDB92AC6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97126644"/>
              </p:ext>
            </p:extLst>
          </p:nvPr>
        </p:nvGraphicFramePr>
        <p:xfrm>
          <a:off x="611560" y="3284984"/>
          <a:ext cx="8037448" cy="285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D5B6A9EC-2E4F-A804-CFCA-A4E16B85E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836712"/>
            <a:ext cx="345638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8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l-G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ΠΛΗΡΟΦΟΡΙΕΣ ΑΝΑ ΚΛΑΔΟ ΑΣΦΑΛΙΣΗΣ</a:t>
            </a:r>
            <a:endParaRPr lang="en-IE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19</a:t>
            </a:fld>
            <a:endParaRPr lang="en-I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F49478-DF86-F6B8-64D8-9DF1ADBE7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23" y="3816548"/>
            <a:ext cx="4119281" cy="24812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0E88A2-C138-334F-E296-B8B2AC0FE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29" y="988816"/>
            <a:ext cx="3958971" cy="2481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8F7C4B-E6DF-73CA-966C-22F207EE6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829" y="3801905"/>
            <a:ext cx="3958971" cy="2481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7DCCE8-4E66-6AA9-C3FB-33EE75D9C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723" y="988816"/>
            <a:ext cx="4119281" cy="248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791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ΙΣΤΟΡΙΚΟ</a:t>
            </a:r>
            <a:endParaRPr lang="en-IE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88928421"/>
              </p:ext>
            </p:extLst>
          </p:nvPr>
        </p:nvGraphicFramePr>
        <p:xfrm>
          <a:off x="159883" y="1083885"/>
          <a:ext cx="411060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2</a:t>
            </a:fld>
            <a:endParaRPr lang="en-I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484DDA-EFB7-84EB-4855-29CCCDA4CA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3377" y="2132856"/>
            <a:ext cx="463074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1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104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l-G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ΟΙΚΟΝΟΜΙΚΗ ΘΕΣΗ</a:t>
            </a:r>
            <a:endParaRPr lang="en-IE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20</a:t>
            </a:fld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E835F-B12B-840A-6AFA-9C25995EE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266746"/>
            <a:ext cx="3168352" cy="1852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8E5CBF-33F3-E711-80B0-A5D52FCAF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252" y="4266746"/>
            <a:ext cx="4392487" cy="1852359"/>
          </a:xfrm>
          <a:prstGeom prst="rect">
            <a:avLst/>
          </a:prstGeom>
        </p:spPr>
      </p:pic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3768EC1C-453D-0568-31A3-08EF1F4006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8680625"/>
              </p:ext>
            </p:extLst>
          </p:nvPr>
        </p:nvGraphicFramePr>
        <p:xfrm>
          <a:off x="755576" y="653251"/>
          <a:ext cx="7763163" cy="3539333"/>
        </p:xfrm>
        <a:graphic>
          <a:graphicData uri="http://schemas.openxmlformats.org/drawingml/2006/table">
            <a:tbl>
              <a:tblPr/>
              <a:tblGrid>
                <a:gridCol w="3292185">
                  <a:extLst>
                    <a:ext uri="{9D8B030D-6E8A-4147-A177-3AD203B41FA5}">
                      <a16:colId xmlns:a16="http://schemas.microsoft.com/office/drawing/2014/main" val="507382621"/>
                    </a:ext>
                  </a:extLst>
                </a:gridCol>
                <a:gridCol w="752179">
                  <a:extLst>
                    <a:ext uri="{9D8B030D-6E8A-4147-A177-3AD203B41FA5}">
                      <a16:colId xmlns:a16="http://schemas.microsoft.com/office/drawing/2014/main" val="1445433447"/>
                    </a:ext>
                  </a:extLst>
                </a:gridCol>
                <a:gridCol w="628689">
                  <a:extLst>
                    <a:ext uri="{9D8B030D-6E8A-4147-A177-3AD203B41FA5}">
                      <a16:colId xmlns:a16="http://schemas.microsoft.com/office/drawing/2014/main" val="1631612258"/>
                    </a:ext>
                  </a:extLst>
                </a:gridCol>
                <a:gridCol w="909351">
                  <a:extLst>
                    <a:ext uri="{9D8B030D-6E8A-4147-A177-3AD203B41FA5}">
                      <a16:colId xmlns:a16="http://schemas.microsoft.com/office/drawing/2014/main" val="2421290384"/>
                    </a:ext>
                  </a:extLst>
                </a:gridCol>
                <a:gridCol w="665172">
                  <a:extLst>
                    <a:ext uri="{9D8B030D-6E8A-4147-A177-3AD203B41FA5}">
                      <a16:colId xmlns:a16="http://schemas.microsoft.com/office/drawing/2014/main" val="2675141910"/>
                    </a:ext>
                  </a:extLst>
                </a:gridCol>
                <a:gridCol w="886898">
                  <a:extLst>
                    <a:ext uri="{9D8B030D-6E8A-4147-A177-3AD203B41FA5}">
                      <a16:colId xmlns:a16="http://schemas.microsoft.com/office/drawing/2014/main" val="2767553120"/>
                    </a:ext>
                  </a:extLst>
                </a:gridCol>
                <a:gridCol w="628689">
                  <a:extLst>
                    <a:ext uri="{9D8B030D-6E8A-4147-A177-3AD203B41FA5}">
                      <a16:colId xmlns:a16="http://schemas.microsoft.com/office/drawing/2014/main" val="464175201"/>
                    </a:ext>
                  </a:extLst>
                </a:gridCol>
              </a:tblGrid>
              <a:tr h="419721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I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€0</a:t>
                      </a:r>
                      <a:r>
                        <a:rPr lang="el-G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00</a:t>
                      </a:r>
                      <a:endParaRPr lang="en-IE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2" marR="8932" marT="89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l-G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Ιούνιος 2025</a:t>
                      </a:r>
                    </a:p>
                  </a:txBody>
                  <a:tcPr marL="8932" marR="8932" marT="893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-G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Ολικού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-G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Δεκέμβριος 2024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-G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Ολικού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-G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Δεκέμβριος 2023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-G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Ολικού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301398"/>
                  </a:ext>
                </a:extLst>
              </a:tr>
              <a:tr h="224190">
                <a:tc>
                  <a:txBody>
                    <a:bodyPr/>
                    <a:lstStyle/>
                    <a:p>
                      <a:pPr algn="just" rtl="0" fontAlgn="ctr">
                        <a:buNone/>
                      </a:pPr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Ακίνητα και εξοπλισμός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6.787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6.829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6.657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644048"/>
                  </a:ext>
                </a:extLst>
              </a:tr>
              <a:tr h="224190">
                <a:tc>
                  <a:txBody>
                    <a:bodyPr/>
                    <a:lstStyle/>
                    <a:p>
                      <a:pPr algn="just" rtl="0" fontAlgn="ctr">
                        <a:buNone/>
                      </a:pPr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Άυλα περιουσιακά στοιχεία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103128"/>
                  </a:ext>
                </a:extLst>
              </a:tr>
              <a:tr h="224190">
                <a:tc>
                  <a:txBody>
                    <a:bodyPr/>
                    <a:lstStyle/>
                    <a:p>
                      <a:pPr algn="just" rtl="0" fontAlgn="ctr">
                        <a:buNone/>
                      </a:pPr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Συμμετοχή σε κοινοπραξίες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570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493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633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095490"/>
                  </a:ext>
                </a:extLst>
              </a:tr>
              <a:tr h="224190">
                <a:tc>
                  <a:txBody>
                    <a:bodyPr/>
                    <a:lstStyle/>
                    <a:p>
                      <a:pPr algn="just" rtl="0" fontAlgn="ctr">
                        <a:buNone/>
                      </a:pPr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Επενδύσεις σε ακίνητα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4.852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4.852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4.732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735182"/>
                  </a:ext>
                </a:extLst>
              </a:tr>
              <a:tr h="224190">
                <a:tc>
                  <a:txBody>
                    <a:bodyPr/>
                    <a:lstStyle/>
                    <a:p>
                      <a:pPr algn="just" rtl="0" fontAlgn="ctr">
                        <a:buNone/>
                      </a:pPr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Χρεώστες και άλλοι λογαριασμοί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6.324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6.304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5.717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973901"/>
                  </a:ext>
                </a:extLst>
              </a:tr>
              <a:tr h="224190">
                <a:tc>
                  <a:txBody>
                    <a:bodyPr/>
                    <a:lstStyle/>
                    <a:p>
                      <a:pPr algn="just" rtl="0" fontAlgn="ctr">
                        <a:buNone/>
                      </a:pPr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Χρηματοοικονομικά στοιχεία 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75.109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76,6%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64.665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72,8%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54.780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69,5%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316842"/>
                  </a:ext>
                </a:extLst>
              </a:tr>
              <a:tr h="224190">
                <a:tc>
                  <a:txBody>
                    <a:bodyPr/>
                    <a:lstStyle/>
                    <a:p>
                      <a:pPr algn="just" rtl="0" fontAlgn="ctr">
                        <a:buNone/>
                      </a:pPr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Μετρητά και υπόλοιπα τραπεζών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4.279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5.510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6.101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689437"/>
                  </a:ext>
                </a:extLst>
              </a:tr>
              <a:tr h="22419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Σύνολο περιουσιακών στοιχείων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98.094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88.849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78.779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306782"/>
                  </a:ext>
                </a:extLst>
              </a:tr>
              <a:tr h="243529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32" marR="8932" marT="89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32" marR="8932" marT="89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32" marR="8932" marT="89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32" marR="8932" marT="89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32" marR="8932" marT="89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32" marR="8932" marT="89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32" marR="8932" marT="89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401437"/>
                  </a:ext>
                </a:extLst>
              </a:tr>
              <a:tr h="216183">
                <a:tc>
                  <a:txBody>
                    <a:bodyPr/>
                    <a:lstStyle/>
                    <a:p>
                      <a:pPr algn="just" rtl="0" fontAlgn="ctr">
                        <a:buNone/>
                      </a:pPr>
                      <a:r>
                        <a:rPr lang="el-G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Ίδια κεφάλαια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77.475</a:t>
                      </a:r>
                    </a:p>
                  </a:txBody>
                  <a:tcPr marL="8932" marR="8932" marT="893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79,0%</a:t>
                      </a:r>
                    </a:p>
                  </a:txBody>
                  <a:tcPr marL="8932" marR="8932" marT="893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67.130</a:t>
                      </a:r>
                    </a:p>
                  </a:txBody>
                  <a:tcPr marL="8932" marR="8932" marT="893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75,6%</a:t>
                      </a:r>
                    </a:p>
                  </a:txBody>
                  <a:tcPr marL="8932" marR="8932" marT="893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58.786</a:t>
                      </a:r>
                    </a:p>
                  </a:txBody>
                  <a:tcPr marL="8932" marR="8932" marT="89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74,6%</a:t>
                      </a:r>
                    </a:p>
                  </a:txBody>
                  <a:tcPr marL="8932" marR="8932" marT="893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467679"/>
                  </a:ext>
                </a:extLst>
              </a:tr>
              <a:tr h="216183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Υποχρεώσεις ασφαλιστηρίων συμβολαίων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18.079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18,4%</a:t>
                      </a:r>
                    </a:p>
                  </a:txBody>
                  <a:tcPr marL="8932" marR="8932" marT="893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18.736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21,1%</a:t>
                      </a:r>
                    </a:p>
                  </a:txBody>
                  <a:tcPr marL="8932" marR="8932" marT="893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17.298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22,0%</a:t>
                      </a:r>
                    </a:p>
                  </a:txBody>
                  <a:tcPr marL="8932" marR="8932" marT="893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685191"/>
                  </a:ext>
                </a:extLst>
              </a:tr>
              <a:tr h="216183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Άλλες υποχρεώσεις 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2.540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8932" marR="8932" marT="893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2.983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8932" marR="8932" marT="893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2.695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8932" marR="8932" marT="893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408374"/>
                  </a:ext>
                </a:extLst>
              </a:tr>
              <a:tr h="390513">
                <a:tc>
                  <a:txBody>
                    <a:bodyPr/>
                    <a:lstStyle/>
                    <a:p>
                      <a:pPr algn="just" rtl="0" fontAlgn="ctr">
                        <a:buNone/>
                      </a:pPr>
                      <a:r>
                        <a:rPr lang="el-G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Σύνολο ιδίων κεφαλαίων και υποχρεώσεων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98.094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88.849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78.779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080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4356700"/>
      </p:ext>
    </p:extLst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l-G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ΕΠΕΝΔΥΤΙΚΟ ΧΑΡΤΟΦΥΛΑΚΙΟ</a:t>
            </a:r>
            <a:endParaRPr lang="en-IE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13450869"/>
              </p:ext>
            </p:extLst>
          </p:nvPr>
        </p:nvGraphicFramePr>
        <p:xfrm>
          <a:off x="259616" y="3224695"/>
          <a:ext cx="2746648" cy="156019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346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u="none" strike="noStrike" dirty="0">
                          <a:effectLst/>
                        </a:rPr>
                        <a:t>Fund Characteristics</a:t>
                      </a:r>
                      <a:endParaRPr lang="en-I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u="none" strike="noStrike">
                          <a:effectLst/>
                        </a:rPr>
                        <a:t> </a:t>
                      </a:r>
                      <a:endParaRPr lang="en-I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346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u="none" strike="noStrike" dirty="0">
                          <a:effectLst/>
                        </a:rPr>
                        <a:t>Size-€</a:t>
                      </a:r>
                      <a:r>
                        <a:rPr lang="en-IE" sz="1400" u="none" strike="noStrike" dirty="0" err="1">
                          <a:effectLst/>
                        </a:rPr>
                        <a:t>mln</a:t>
                      </a:r>
                      <a:endParaRPr lang="en-I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 dirty="0">
                          <a:effectLst/>
                        </a:rPr>
                        <a:t>57</a:t>
                      </a:r>
                      <a:r>
                        <a:rPr lang="en-IE" sz="1400" u="none" strike="noStrike" dirty="0">
                          <a:effectLst/>
                        </a:rPr>
                        <a:t>,</a:t>
                      </a:r>
                      <a:r>
                        <a:rPr lang="el-GR" sz="1400" u="none" strike="noStrike" dirty="0">
                          <a:effectLst/>
                        </a:rPr>
                        <a:t>5</a:t>
                      </a:r>
                      <a:endParaRPr lang="en-I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346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u="none" strike="noStrike" dirty="0">
                          <a:effectLst/>
                        </a:rPr>
                        <a:t>Number of funds</a:t>
                      </a:r>
                      <a:endParaRPr lang="en-I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u="none" strike="noStrike" dirty="0">
                          <a:effectLst/>
                        </a:rPr>
                        <a:t>1</a:t>
                      </a:r>
                      <a:r>
                        <a:rPr lang="el-GR" sz="1400" u="none" strike="noStrike" dirty="0">
                          <a:effectLst/>
                        </a:rPr>
                        <a:t>8</a:t>
                      </a:r>
                      <a:endParaRPr lang="en-I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346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u="none" strike="noStrike">
                          <a:effectLst/>
                        </a:rPr>
                        <a:t>Number of holdings</a:t>
                      </a:r>
                      <a:endParaRPr lang="en-I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 dirty="0">
                          <a:effectLst/>
                        </a:rPr>
                        <a:t>60</a:t>
                      </a:r>
                      <a:endParaRPr lang="en-I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346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u="none" strike="noStrike">
                          <a:effectLst/>
                        </a:rPr>
                        <a:t>Number of managers</a:t>
                      </a:r>
                      <a:endParaRPr lang="en-I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 dirty="0">
                          <a:effectLst/>
                        </a:rPr>
                        <a:t>8</a:t>
                      </a:r>
                      <a:endParaRPr lang="en-I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346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u="none" strike="noStrike">
                          <a:effectLst/>
                        </a:rPr>
                        <a:t>Number of custodians</a:t>
                      </a:r>
                      <a:endParaRPr lang="en-I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I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346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u="none" strike="noStrike" dirty="0">
                          <a:effectLst/>
                        </a:rPr>
                        <a:t>Forex exposure</a:t>
                      </a:r>
                      <a:endParaRPr lang="en-I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u="none" strike="noStrike" dirty="0">
                          <a:effectLst/>
                        </a:rPr>
                        <a:t>6,</a:t>
                      </a:r>
                      <a:r>
                        <a:rPr lang="el-GR" sz="1400" u="none" strike="noStrike" dirty="0">
                          <a:effectLst/>
                        </a:rPr>
                        <a:t>2</a:t>
                      </a:r>
                      <a:r>
                        <a:rPr lang="en-IE" sz="1400" u="none" strike="noStrike" dirty="0">
                          <a:effectLst/>
                        </a:rPr>
                        <a:t>%</a:t>
                      </a:r>
                      <a:endParaRPr lang="en-I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5993582"/>
              </p:ext>
            </p:extLst>
          </p:nvPr>
        </p:nvGraphicFramePr>
        <p:xfrm>
          <a:off x="228619" y="4836160"/>
          <a:ext cx="2746648" cy="1520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9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736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IE" sz="1600" u="none" strike="noStrike" dirty="0">
                          <a:effectLst/>
                        </a:rPr>
                        <a:t>Fund Composition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36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600" u="none" strike="noStrike" dirty="0">
                          <a:effectLst/>
                        </a:rPr>
                        <a:t>Equities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</a:rPr>
                        <a:t>52,7%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36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600" u="none" strike="noStrike">
                          <a:effectLst/>
                        </a:rPr>
                        <a:t>Fixed Income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</a:rPr>
                        <a:t>35,2%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36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600" u="none" strike="noStrike">
                          <a:effectLst/>
                        </a:rPr>
                        <a:t>Alternatives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</a:rPr>
                        <a:t>5,7%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36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600" u="none" strike="noStrike">
                          <a:effectLst/>
                        </a:rPr>
                        <a:t>Property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</a:rPr>
                        <a:t>3,6%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36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600" u="none" strike="noStrike">
                          <a:effectLst/>
                        </a:rPr>
                        <a:t>Commodities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</a:rPr>
                        <a:t>2,7%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21</a:t>
            </a:fld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F42D1C-1F37-AD42-4B71-9BD778C89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798" y="4200353"/>
            <a:ext cx="5325133" cy="2155995"/>
          </a:xfrm>
          <a:prstGeom prst="rect">
            <a:avLst/>
          </a:prstGeom>
        </p:spPr>
      </p:pic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E6416C72-4459-BBCF-53A6-BECF45C451F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15724250"/>
              </p:ext>
            </p:extLst>
          </p:nvPr>
        </p:nvGraphicFramePr>
        <p:xfrm>
          <a:off x="259616" y="836711"/>
          <a:ext cx="8229602" cy="2336710"/>
        </p:xfrm>
        <a:graphic>
          <a:graphicData uri="http://schemas.openxmlformats.org/drawingml/2006/table">
            <a:tbl>
              <a:tblPr/>
              <a:tblGrid>
                <a:gridCol w="894013">
                  <a:extLst>
                    <a:ext uri="{9D8B030D-6E8A-4147-A177-3AD203B41FA5}">
                      <a16:colId xmlns:a16="http://schemas.microsoft.com/office/drawing/2014/main" val="2589435095"/>
                    </a:ext>
                  </a:extLst>
                </a:gridCol>
                <a:gridCol w="693862">
                  <a:extLst>
                    <a:ext uri="{9D8B030D-6E8A-4147-A177-3AD203B41FA5}">
                      <a16:colId xmlns:a16="http://schemas.microsoft.com/office/drawing/2014/main" val="660339797"/>
                    </a:ext>
                  </a:extLst>
                </a:gridCol>
                <a:gridCol w="510388">
                  <a:extLst>
                    <a:ext uri="{9D8B030D-6E8A-4147-A177-3AD203B41FA5}">
                      <a16:colId xmlns:a16="http://schemas.microsoft.com/office/drawing/2014/main" val="4005067672"/>
                    </a:ext>
                  </a:extLst>
                </a:gridCol>
                <a:gridCol w="550419">
                  <a:extLst>
                    <a:ext uri="{9D8B030D-6E8A-4147-A177-3AD203B41FA5}">
                      <a16:colId xmlns:a16="http://schemas.microsoft.com/office/drawing/2014/main" val="3211857771"/>
                    </a:ext>
                  </a:extLst>
                </a:gridCol>
                <a:gridCol w="653831">
                  <a:extLst>
                    <a:ext uri="{9D8B030D-6E8A-4147-A177-3AD203B41FA5}">
                      <a16:colId xmlns:a16="http://schemas.microsoft.com/office/drawing/2014/main" val="1501990269"/>
                    </a:ext>
                  </a:extLst>
                </a:gridCol>
                <a:gridCol w="493710">
                  <a:extLst>
                    <a:ext uri="{9D8B030D-6E8A-4147-A177-3AD203B41FA5}">
                      <a16:colId xmlns:a16="http://schemas.microsoft.com/office/drawing/2014/main" val="916697779"/>
                    </a:ext>
                  </a:extLst>
                </a:gridCol>
                <a:gridCol w="493710">
                  <a:extLst>
                    <a:ext uri="{9D8B030D-6E8A-4147-A177-3AD203B41FA5}">
                      <a16:colId xmlns:a16="http://schemas.microsoft.com/office/drawing/2014/main" val="1804512404"/>
                    </a:ext>
                  </a:extLst>
                </a:gridCol>
                <a:gridCol w="507053">
                  <a:extLst>
                    <a:ext uri="{9D8B030D-6E8A-4147-A177-3AD203B41FA5}">
                      <a16:colId xmlns:a16="http://schemas.microsoft.com/office/drawing/2014/main" val="3587842380"/>
                    </a:ext>
                  </a:extLst>
                </a:gridCol>
                <a:gridCol w="507053">
                  <a:extLst>
                    <a:ext uri="{9D8B030D-6E8A-4147-A177-3AD203B41FA5}">
                      <a16:colId xmlns:a16="http://schemas.microsoft.com/office/drawing/2014/main" val="2535690596"/>
                    </a:ext>
                  </a:extLst>
                </a:gridCol>
                <a:gridCol w="507053">
                  <a:extLst>
                    <a:ext uri="{9D8B030D-6E8A-4147-A177-3AD203B41FA5}">
                      <a16:colId xmlns:a16="http://schemas.microsoft.com/office/drawing/2014/main" val="3123347313"/>
                    </a:ext>
                  </a:extLst>
                </a:gridCol>
                <a:gridCol w="853985">
                  <a:extLst>
                    <a:ext uri="{9D8B030D-6E8A-4147-A177-3AD203B41FA5}">
                      <a16:colId xmlns:a16="http://schemas.microsoft.com/office/drawing/2014/main" val="1779564519"/>
                    </a:ext>
                  </a:extLst>
                </a:gridCol>
                <a:gridCol w="507053">
                  <a:extLst>
                    <a:ext uri="{9D8B030D-6E8A-4147-A177-3AD203B41FA5}">
                      <a16:colId xmlns:a16="http://schemas.microsoft.com/office/drawing/2014/main" val="2236494641"/>
                    </a:ext>
                  </a:extLst>
                </a:gridCol>
                <a:gridCol w="507053">
                  <a:extLst>
                    <a:ext uri="{9D8B030D-6E8A-4147-A177-3AD203B41FA5}">
                      <a16:colId xmlns:a16="http://schemas.microsoft.com/office/drawing/2014/main" val="449343305"/>
                    </a:ext>
                  </a:extLst>
                </a:gridCol>
                <a:gridCol w="550419">
                  <a:extLst>
                    <a:ext uri="{9D8B030D-6E8A-4147-A177-3AD203B41FA5}">
                      <a16:colId xmlns:a16="http://schemas.microsoft.com/office/drawing/2014/main" val="3217339459"/>
                    </a:ext>
                  </a:extLst>
                </a:gridCol>
              </a:tblGrid>
              <a:tr h="24172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208575"/>
                  </a:ext>
                </a:extLst>
              </a:tr>
              <a:tr h="23021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-1,44%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-0,06%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-0,10%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-0,04%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428110"/>
                  </a:ext>
                </a:extLst>
              </a:tr>
              <a:tr h="23021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-0,82%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-0,93%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306933"/>
                  </a:ext>
                </a:extLst>
              </a:tr>
              <a:tr h="23021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-3,60%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-0,20%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-2,66%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-0,21%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-2,65%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-2,38%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-11,30%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692269"/>
                  </a:ext>
                </a:extLst>
              </a:tr>
              <a:tr h="23021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-0,81%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-0,86%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657086"/>
                  </a:ext>
                </a:extLst>
              </a:tr>
              <a:tr h="24172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-0,52%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-8,58%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-19,70%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-0,02%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-0,40%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-1,92%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-5,61%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126240"/>
                  </a:ext>
                </a:extLst>
              </a:tr>
              <a:tr h="24172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-0,38%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-1,04%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28,61%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887600"/>
                  </a:ext>
                </a:extLst>
              </a:tr>
              <a:tr h="23021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-0,37%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-6,05%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-1,62%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-0,31%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310140"/>
                  </a:ext>
                </a:extLst>
              </a:tr>
              <a:tr h="23021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-3,05%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-1,10%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-0,88%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19,42%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726446"/>
                  </a:ext>
                </a:extLst>
              </a:tr>
              <a:tr h="23021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-2,27%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-1,06%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16,18%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16473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30C7409-37AE-94F5-4C33-85D858110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794" y="3224695"/>
            <a:ext cx="5265423" cy="92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1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88082"/>
            <a:ext cx="8229600" cy="476622"/>
          </a:xfrm>
        </p:spPr>
        <p:txBody>
          <a:bodyPr>
            <a:normAutofit fontScale="90000"/>
          </a:bodyPr>
          <a:lstStyle/>
          <a:p>
            <a:r>
              <a:rPr lang="el-G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ΔΙΑΣΠΟΡΑ ΕΠΕΝΔΥΣΕΩΝ</a:t>
            </a:r>
            <a:endParaRPr lang="en-IE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22</a:t>
            </a:fld>
            <a:endParaRPr lang="en-I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300B7-92BE-C221-002B-05EAA5708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4802292"/>
            <a:ext cx="8168426" cy="1869807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D061386-3AE1-FD8C-2667-2CC371581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1559" y="930275"/>
            <a:ext cx="8168426" cy="37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0D200-7284-F17C-AEFD-1756E58F8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ΑΠΟΔΟΣΗ ΕΠΕΝΔΥΣΕΩΝ</a:t>
            </a:r>
            <a:endParaRPr lang="en-IE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ABBD3-A06D-E50C-C7B9-40ABA7EC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23</a:t>
            </a:fld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478B9A-2954-3BE8-148D-F0E2F51D4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604" y="1844824"/>
            <a:ext cx="6521786" cy="252028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3FC4957-D09C-744F-912E-32639ADBB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927536"/>
              </p:ext>
            </p:extLst>
          </p:nvPr>
        </p:nvGraphicFramePr>
        <p:xfrm>
          <a:off x="1595870" y="4462814"/>
          <a:ext cx="6504519" cy="2194560"/>
        </p:xfrm>
        <a:graphic>
          <a:graphicData uri="http://schemas.openxmlformats.org/drawingml/2006/table">
            <a:tbl>
              <a:tblPr firstRow="1" firstCol="1" bandRow="1"/>
              <a:tblGrid>
                <a:gridCol w="4738537">
                  <a:extLst>
                    <a:ext uri="{9D8B030D-6E8A-4147-A177-3AD203B41FA5}">
                      <a16:colId xmlns:a16="http://schemas.microsoft.com/office/drawing/2014/main" val="1606588749"/>
                    </a:ext>
                  </a:extLst>
                </a:gridCol>
                <a:gridCol w="972113">
                  <a:extLst>
                    <a:ext uri="{9D8B030D-6E8A-4147-A177-3AD203B41FA5}">
                      <a16:colId xmlns:a16="http://schemas.microsoft.com/office/drawing/2014/main" val="3549526832"/>
                    </a:ext>
                  </a:extLst>
                </a:gridCol>
                <a:gridCol w="793869">
                  <a:extLst>
                    <a:ext uri="{9D8B030D-6E8A-4147-A177-3AD203B41FA5}">
                      <a16:colId xmlns:a16="http://schemas.microsoft.com/office/drawing/2014/main" val="3432157015"/>
                    </a:ext>
                  </a:extLst>
                </a:gridCol>
              </a:tblGrid>
              <a:tr h="176712">
                <a:tc>
                  <a:txBody>
                    <a:bodyPr/>
                    <a:lstStyle/>
                    <a:p>
                      <a:pPr algn="just" hangingPunct="0"/>
                      <a:endParaRPr lang="en-IE" sz="12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IE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2024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IE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2023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6033842"/>
                  </a:ext>
                </a:extLst>
              </a:tr>
              <a:tr h="176712">
                <a:tc>
                  <a:txBody>
                    <a:bodyPr/>
                    <a:lstStyle/>
                    <a:p>
                      <a:pPr algn="just" hangingPunct="0"/>
                      <a:endParaRPr lang="en-IE" sz="12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IE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l-GR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000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IE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l-GR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000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9191252"/>
                  </a:ext>
                </a:extLst>
              </a:tr>
              <a:tr h="176712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Dividends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786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43</a:t>
                      </a:r>
                      <a:r>
                        <a:rPr lang="el-GR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673387"/>
                  </a:ext>
                </a:extLst>
              </a:tr>
              <a:tr h="176712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Interest on bonds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78</a:t>
                      </a:r>
                      <a:r>
                        <a:rPr lang="el-GR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789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961876"/>
                  </a:ext>
                </a:extLst>
              </a:tr>
              <a:tr h="176712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Investment gains 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6.596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6.310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016916"/>
                  </a:ext>
                </a:extLst>
              </a:tr>
              <a:tr h="176712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IE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Gain on transferable securities</a:t>
                      </a:r>
                      <a:endParaRPr lang="en-IE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8.167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7.537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0053854"/>
                  </a:ext>
                </a:extLst>
              </a:tr>
              <a:tr h="176712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IE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051808"/>
                  </a:ext>
                </a:extLst>
              </a:tr>
              <a:tr h="176712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IE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Rents received</a:t>
                      </a:r>
                      <a:endParaRPr lang="en-IE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</a:t>
                      </a:r>
                      <a:r>
                        <a:rPr lang="el-GR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el-GR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147330"/>
                  </a:ext>
                </a:extLst>
              </a:tr>
              <a:tr h="176712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Gain on investment property revaluation 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117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171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62"/>
                  </a:ext>
                </a:extLst>
              </a:tr>
              <a:tr h="176712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IE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Gain on investment properties</a:t>
                      </a:r>
                      <a:endParaRPr lang="en-IE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22</a:t>
                      </a:r>
                      <a:r>
                        <a:rPr lang="el-GR" sz="12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277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716622"/>
                  </a:ext>
                </a:extLst>
              </a:tr>
              <a:tr h="176712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IE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IE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IE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479588"/>
                  </a:ext>
                </a:extLst>
              </a:tr>
              <a:tr h="176712">
                <a:tc>
                  <a:txBody>
                    <a:bodyPr/>
                    <a:lstStyle/>
                    <a:p>
                      <a:pPr algn="just" hangingPunct="0"/>
                      <a:endParaRPr lang="en-IE" sz="120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8.396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600"/>
                        </a:spcAft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7.814</a:t>
                      </a:r>
                      <a:endParaRPr lang="en-IE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990054"/>
                  </a:ext>
                </a:extLst>
              </a:tr>
            </a:tbl>
          </a:graphicData>
        </a:graphic>
      </p:graphicFrame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005D2E38-E8F8-8535-73D1-17943C91CE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8264983"/>
              </p:ext>
            </p:extLst>
          </p:nvPr>
        </p:nvGraphicFramePr>
        <p:xfrm>
          <a:off x="1578604" y="947014"/>
          <a:ext cx="6521786" cy="800100"/>
        </p:xfrm>
        <a:graphic>
          <a:graphicData uri="http://schemas.openxmlformats.org/drawingml/2006/table">
            <a:tbl>
              <a:tblPr/>
              <a:tblGrid>
                <a:gridCol w="4160414">
                  <a:extLst>
                    <a:ext uri="{9D8B030D-6E8A-4147-A177-3AD203B41FA5}">
                      <a16:colId xmlns:a16="http://schemas.microsoft.com/office/drawing/2014/main" val="1006628519"/>
                    </a:ext>
                  </a:extLst>
                </a:gridCol>
                <a:gridCol w="1399331">
                  <a:extLst>
                    <a:ext uri="{9D8B030D-6E8A-4147-A177-3AD203B41FA5}">
                      <a16:colId xmlns:a16="http://schemas.microsoft.com/office/drawing/2014/main" val="2865691598"/>
                    </a:ext>
                  </a:extLst>
                </a:gridCol>
                <a:gridCol w="962041">
                  <a:extLst>
                    <a:ext uri="{9D8B030D-6E8A-4147-A177-3AD203B41FA5}">
                      <a16:colId xmlns:a16="http://schemas.microsoft.com/office/drawing/2014/main" val="164642175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79564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Investment return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613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investment properties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9648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transferable securities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16,18%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19,42%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286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55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l-G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ΕΠΕΝΔΥΤΙΚΕΣ ΥΠΗΡΕΣΙΕΣ</a:t>
            </a:r>
            <a:endParaRPr lang="en-IE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39477502"/>
              </p:ext>
            </p:extLst>
          </p:nvPr>
        </p:nvGraphicFramePr>
        <p:xfrm>
          <a:off x="467544" y="908720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24</a:t>
            </a:fld>
            <a:endParaRPr lang="en-IE"/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8288373"/>
              </p:ext>
            </p:extLst>
          </p:nvPr>
        </p:nvGraphicFramePr>
        <p:xfrm>
          <a:off x="395536" y="2204862"/>
          <a:ext cx="4032448" cy="387967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91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2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992"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u="none" strike="noStrike" dirty="0">
                          <a:effectLst/>
                        </a:rPr>
                        <a:t>Οικονομική θέση στις 3</a:t>
                      </a:r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r>
                        <a:rPr lang="el-GR" sz="1200" u="none" strike="noStrike" dirty="0">
                          <a:effectLst/>
                        </a:rPr>
                        <a:t> Δεκεμβρίου </a:t>
                      </a:r>
                      <a:r>
                        <a:rPr lang="el-GR" sz="1200" u="none" strike="noStrike" dirty="0">
                          <a:effectLst/>
                          <a:latin typeface="Calibri"/>
                        </a:rPr>
                        <a:t>€000</a:t>
                      </a:r>
                      <a:endParaRPr lang="el-GR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u="none" strike="noStrike" dirty="0">
                          <a:effectLst/>
                        </a:rPr>
                        <a:t>20</a:t>
                      </a:r>
                      <a:r>
                        <a:rPr lang="el-GR" sz="1200" u="none" strike="noStrike" dirty="0">
                          <a:effectLst/>
                        </a:rPr>
                        <a:t>24</a:t>
                      </a:r>
                      <a:endParaRPr lang="en-IE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u="none" strike="noStrike" dirty="0">
                          <a:effectLst/>
                        </a:rPr>
                        <a:t>20</a:t>
                      </a:r>
                      <a:r>
                        <a:rPr lang="el-GR" sz="1200" u="none" strike="noStrike" dirty="0">
                          <a:effectLst/>
                        </a:rPr>
                        <a:t>23</a:t>
                      </a:r>
                      <a:endParaRPr lang="en-IE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92"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u="none" strike="noStrike" dirty="0">
                          <a:effectLst/>
                        </a:rPr>
                        <a:t>Χρεώστες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2.171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92"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u="none" strike="noStrike">
                          <a:effectLst/>
                        </a:rPr>
                        <a:t>Ταμείο Αποζημείωσης επενδυτών</a:t>
                      </a:r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92"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u="none" strike="noStrike">
                          <a:effectLst/>
                        </a:rPr>
                        <a:t>Επενδύσεις</a:t>
                      </a:r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992"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u="none" strike="noStrike">
                          <a:effectLst/>
                        </a:rPr>
                        <a:t>Μετρητά στη τράπεζα και το ταμείο</a:t>
                      </a:r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992"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1" u="none" strike="noStrike" dirty="0">
                          <a:effectLst/>
                        </a:rPr>
                        <a:t>Ολικό ενεργητικού</a:t>
                      </a:r>
                      <a:endParaRPr lang="el-GR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2.345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992"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1" u="none" strike="noStrike" dirty="0">
                          <a:effectLst/>
                        </a:rPr>
                        <a:t>Ίδια κεφάλαια</a:t>
                      </a:r>
                      <a:endParaRPr lang="el-GR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2.066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992"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u="none" strike="noStrike" dirty="0">
                          <a:effectLst/>
                        </a:rPr>
                        <a:t>Πιστωτές και άλλες οφειλές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992"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u="none" strike="noStrike">
                          <a:effectLst/>
                        </a:rPr>
                        <a:t>Οφειλή προς τη μητρική εταιρεία </a:t>
                      </a:r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992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1" u="none" strike="noStrike" dirty="0">
                          <a:effectLst/>
                        </a:rPr>
                        <a:t> </a:t>
                      </a:r>
                      <a:endParaRPr lang="en-IE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9753"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1" u="none" strike="noStrike" dirty="0">
                          <a:effectLst/>
                        </a:rPr>
                        <a:t>Ολικό ιδίων κεφαλαίων και υποχρεώσεων</a:t>
                      </a:r>
                      <a:endParaRPr lang="el-GR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2.345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8655760"/>
              </p:ext>
            </p:extLst>
          </p:nvPr>
        </p:nvGraphicFramePr>
        <p:xfrm>
          <a:off x="4788024" y="4005064"/>
          <a:ext cx="3898776" cy="2121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6B070E85-04A5-7FB8-A425-A7CE10D3067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17983618"/>
              </p:ext>
            </p:extLst>
          </p:nvPr>
        </p:nvGraphicFramePr>
        <p:xfrm>
          <a:off x="4747014" y="2153989"/>
          <a:ext cx="3857434" cy="1779067"/>
        </p:xfrm>
        <a:graphic>
          <a:graphicData uri="http://schemas.openxmlformats.org/drawingml/2006/table">
            <a:tbl>
              <a:tblPr firstRow="1" bandRow="1"/>
              <a:tblGrid>
                <a:gridCol w="1980844">
                  <a:extLst>
                    <a:ext uri="{9D8B030D-6E8A-4147-A177-3AD203B41FA5}">
                      <a16:colId xmlns:a16="http://schemas.microsoft.com/office/drawing/2014/main" val="621592266"/>
                    </a:ext>
                  </a:extLst>
                </a:gridCol>
                <a:gridCol w="625530">
                  <a:extLst>
                    <a:ext uri="{9D8B030D-6E8A-4147-A177-3AD203B41FA5}">
                      <a16:colId xmlns:a16="http://schemas.microsoft.com/office/drawing/2014/main" val="732961675"/>
                    </a:ext>
                  </a:extLst>
                </a:gridCol>
                <a:gridCol w="625530">
                  <a:extLst>
                    <a:ext uri="{9D8B030D-6E8A-4147-A177-3AD203B41FA5}">
                      <a16:colId xmlns:a16="http://schemas.microsoft.com/office/drawing/2014/main" val="935365342"/>
                    </a:ext>
                  </a:extLst>
                </a:gridCol>
                <a:gridCol w="625530">
                  <a:extLst>
                    <a:ext uri="{9D8B030D-6E8A-4147-A177-3AD203B41FA5}">
                      <a16:colId xmlns:a16="http://schemas.microsoft.com/office/drawing/2014/main" val="2519470152"/>
                    </a:ext>
                  </a:extLst>
                </a:gridCol>
              </a:tblGrid>
              <a:tr h="221127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Έτος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809667"/>
                  </a:ext>
                </a:extLst>
              </a:tr>
              <a:tr h="231178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Έσοδα από εργασίες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154835"/>
                  </a:ext>
                </a:extLst>
              </a:tr>
              <a:tr h="221127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Λειτουργικά έξοδα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860462"/>
                  </a:ext>
                </a:extLst>
              </a:tr>
              <a:tr h="221127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Κέρδος από εργασίες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961862"/>
                  </a:ext>
                </a:extLst>
              </a:tr>
              <a:tr h="22112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έρδος από επενδύσεις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713273"/>
                  </a:ext>
                </a:extLst>
              </a:tr>
              <a:tr h="221127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Χρηματοδοτικά έσοδα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468039"/>
                  </a:ext>
                </a:extLst>
              </a:tr>
              <a:tr h="221127">
                <a:tc>
                  <a:txBody>
                    <a:bodyPr/>
                    <a:lstStyle/>
                    <a:p>
                      <a:pPr algn="l" fontAlgn="b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Φορολογία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I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I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538669"/>
                  </a:ext>
                </a:extLst>
              </a:tr>
              <a:tr h="221127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Κέρδος  μετά τη φορολογία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567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7276376"/>
      </p:ext>
    </p:extLst>
  </p:cSld>
  <p:clrMapOvr>
    <a:masterClrMapping/>
  </p:clrMapOvr>
  <p:transition spd="slow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l-GR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ΦΕΡΕΓΓΥΟΤΗΤΑ</a:t>
            </a:r>
            <a:r>
              <a:rPr lang="el-G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II</a:t>
            </a:r>
            <a:endParaRPr lang="en-IE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54919381"/>
              </p:ext>
            </p:extLst>
          </p:nvPr>
        </p:nvGraphicFramePr>
        <p:xfrm>
          <a:off x="457200" y="803624"/>
          <a:ext cx="8424936" cy="1008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25761745"/>
              </p:ext>
            </p:extLst>
          </p:nvPr>
        </p:nvGraphicFramePr>
        <p:xfrm>
          <a:off x="430012" y="1988840"/>
          <a:ext cx="3744416" cy="4156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904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l-G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31 Δεκεμβρίου 2024</a:t>
                      </a:r>
                      <a:endParaRPr lang="en-I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€000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904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Solvency Capital Requirement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24.521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904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SCR operational risk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615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Adjustment for the LAE of TP and deferred taxes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-2.269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904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Basic Solvency Capital Requirement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26.006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904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Diversification effects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-6.012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904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 of risk components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32.018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7904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Market risk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22.388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7904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Counterparty default risk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2.463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7904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Health underwriting risk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7904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Non-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</a:t>
                      </a:r>
                      <a:r>
                        <a:rPr lang="en-I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ife</a:t>
                      </a: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underwriting risk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6.630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25</a:t>
            </a:fld>
            <a:endParaRPr lang="en-I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78F100-7CF0-72FC-380E-5373CD0525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976" y="3933056"/>
            <a:ext cx="4526160" cy="2212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86533F-E157-91CB-35D7-4DA8D30BB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4844" y="1956740"/>
            <a:ext cx="4567292" cy="188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5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743" y="136525"/>
            <a:ext cx="8229600" cy="628179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METOXH</a:t>
            </a:r>
            <a:endParaRPr lang="en-IE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87428057"/>
              </p:ext>
            </p:extLst>
          </p:nvPr>
        </p:nvGraphicFramePr>
        <p:xfrm>
          <a:off x="323527" y="887440"/>
          <a:ext cx="8363273" cy="2685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26</a:t>
            </a:fld>
            <a:endParaRPr lang="en-I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4B51A3-9429-A7EF-B456-1166259331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517" y="3695752"/>
            <a:ext cx="2778142" cy="2880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9C9A80-2FB1-60F5-ED9E-8CF502EBBD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4987" y="3695752"/>
            <a:ext cx="5273496" cy="282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87971"/>
      </p:ext>
    </p:extLst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EA8EC-26AB-7DCA-7D50-8F75E1714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27</a:t>
            </a:fld>
            <a:endParaRPr lang="en-IE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E31D080-9965-772D-994F-273E6ADD2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7584" y="1268761"/>
            <a:ext cx="756084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ΚΥΡΙΟΙ ΜΕΤΟΧΟΙ, ΑΝΤΑΣΦΑΛΙΣΤΕΣ  ΚΑΙ ΕΞΩΤΕΡΙΚΟΙ ΣΥΜΒΟΥΛΟΙ</a:t>
            </a:r>
            <a:endParaRPr lang="en-IE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8670177"/>
              </p:ext>
            </p:extLst>
          </p:nvPr>
        </p:nvGraphicFramePr>
        <p:xfrm>
          <a:off x="457200" y="1268761"/>
          <a:ext cx="3394720" cy="2232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3</a:t>
            </a:fld>
            <a:endParaRPr lang="en-IE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5285945"/>
              </p:ext>
            </p:extLst>
          </p:nvPr>
        </p:nvGraphicFramePr>
        <p:xfrm>
          <a:off x="4518099" y="1417638"/>
          <a:ext cx="3744416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1976750"/>
              </p:ext>
            </p:extLst>
          </p:nvPr>
        </p:nvGraphicFramePr>
        <p:xfrm>
          <a:off x="4499992" y="3717032"/>
          <a:ext cx="3744416" cy="237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9121396"/>
              </p:ext>
            </p:extLst>
          </p:nvPr>
        </p:nvGraphicFramePr>
        <p:xfrm>
          <a:off x="467544" y="3717032"/>
          <a:ext cx="3600400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340553784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ΔΡΑΣΤΗΡΙΟΤΗΤΕΣ</a:t>
            </a:r>
            <a:endParaRPr lang="en-IE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5583166"/>
              </p:ext>
            </p:extLst>
          </p:nvPr>
        </p:nvGraphicFramePr>
        <p:xfrm>
          <a:off x="502982" y="1268760"/>
          <a:ext cx="8075240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4</a:t>
            </a:fld>
            <a:endParaRPr lang="en-IE"/>
          </a:p>
        </p:txBody>
      </p:sp>
      <p:pic>
        <p:nvPicPr>
          <p:cNvPr id="3077" name="Picture 5" descr="C:\Users\lioannou\Pictures\ATL COVER\stock-photo-76533339-insuranc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78711"/>
            <a:ext cx="3502166" cy="236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lioannou\Pictures\Marketing\image5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78711"/>
            <a:ext cx="3842768" cy="236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938733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l-GR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ΑΣΦΑΛΙΣΤΙΚΗ ΑΓΟΡΑ</a:t>
            </a:r>
            <a:endParaRPr lang="en-IE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30101733"/>
              </p:ext>
            </p:extLst>
          </p:nvPr>
        </p:nvGraphicFramePr>
        <p:xfrm>
          <a:off x="515852" y="908720"/>
          <a:ext cx="8064500" cy="2232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5</a:t>
            </a:fld>
            <a:endParaRPr lang="en-IE"/>
          </a:p>
        </p:txBody>
      </p:sp>
      <p:sp>
        <p:nvSpPr>
          <p:cNvPr id="3" name="TextBox 2"/>
          <p:cNvSpPr txBox="1"/>
          <p:nvPr/>
        </p:nvSpPr>
        <p:spPr>
          <a:xfrm>
            <a:off x="507468" y="6381328"/>
            <a:ext cx="2912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65417-E5D7-6940-BA8D-DFF1FEB6CD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2796" y="3040122"/>
            <a:ext cx="3804004" cy="3283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011949-E97E-2427-904B-09D3629EFD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730" y="3040122"/>
            <a:ext cx="4500617" cy="328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6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6080"/>
          </a:xfrm>
        </p:spPr>
        <p:txBody>
          <a:bodyPr>
            <a:normAutofit/>
          </a:bodyPr>
          <a:lstStyle/>
          <a:p>
            <a:r>
              <a:rPr lang="el-GR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ΜΕΡΙΔΙΟ ΑΓΟΡΑΣ</a:t>
            </a:r>
            <a:endParaRPr lang="en-IE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80596659"/>
              </p:ext>
            </p:extLst>
          </p:nvPr>
        </p:nvGraphicFramePr>
        <p:xfrm>
          <a:off x="4425280" y="1474293"/>
          <a:ext cx="4254624" cy="4402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Content Placeholder 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19229533"/>
              </p:ext>
            </p:extLst>
          </p:nvPr>
        </p:nvGraphicFramePr>
        <p:xfrm>
          <a:off x="323850" y="1484313"/>
          <a:ext cx="4038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6</a:t>
            </a:fld>
            <a:endParaRPr lang="en-IE"/>
          </a:p>
        </p:txBody>
      </p:sp>
      <p:sp>
        <p:nvSpPr>
          <p:cNvPr id="6" name="TextBox 5"/>
          <p:cNvSpPr txBox="1"/>
          <p:nvPr/>
        </p:nvSpPr>
        <p:spPr>
          <a:xfrm>
            <a:off x="4283968" y="5590914"/>
            <a:ext cx="424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i="1" dirty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el-GR" sz="1100" i="1" dirty="0"/>
              <a:t>* 10</a:t>
            </a:r>
            <a:r>
              <a:rPr lang="en-US" sz="1100" i="1" dirty="0"/>
              <a:t>,</a:t>
            </a:r>
            <a:r>
              <a:rPr lang="el-GR" sz="1100" i="1" dirty="0"/>
              <a:t>6</a:t>
            </a:r>
            <a:r>
              <a:rPr lang="en-US" sz="1100" i="1" dirty="0"/>
              <a:t>% </a:t>
            </a:r>
            <a:r>
              <a:rPr lang="el-GR" sz="1100" i="1" dirty="0"/>
              <a:t>εξαιρουμένων των εταιρειών του κλάδου ζωής</a:t>
            </a:r>
            <a:endParaRPr lang="en-IE" sz="1100" i="1" dirty="0"/>
          </a:p>
        </p:txBody>
      </p:sp>
    </p:spTree>
    <p:extLst>
      <p:ext uri="{BB962C8B-B14F-4D97-AF65-F5344CB8AC3E}">
        <p14:creationId xmlns:p14="http://schemas.microsoft.com/office/powerpoint/2010/main" val="318291434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l-G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ΑΝΤΑΓΩΝΙΣΤΙΚΗ ΘΕΣΗ</a:t>
            </a:r>
            <a:endParaRPr lang="en-IE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7447213"/>
              </p:ext>
            </p:extLst>
          </p:nvPr>
        </p:nvGraphicFramePr>
        <p:xfrm>
          <a:off x="971601" y="972274"/>
          <a:ext cx="7560840" cy="229917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130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8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0502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l-GR" sz="22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Δείκτης 31 Δεκεμβρίου 20</a:t>
                      </a:r>
                      <a:r>
                        <a:rPr lang="en-US" sz="22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24</a:t>
                      </a:r>
                      <a:endParaRPr lang="el-GR" sz="22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2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Market </a:t>
                      </a:r>
                      <a:endParaRPr lang="en-IE" sz="22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2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Atlantic</a:t>
                      </a:r>
                      <a:endParaRPr lang="en-IE" sz="22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806">
                <a:tc>
                  <a:txBody>
                    <a:bodyPr/>
                    <a:lstStyle/>
                    <a:p>
                      <a:pPr algn="l" fontAlgn="b"/>
                      <a:r>
                        <a:rPr lang="el-GR" sz="2200" u="none" strike="noStrike" dirty="0">
                          <a:effectLst/>
                        </a:rPr>
                        <a:t>Αύξηση ασφαλίστρων</a:t>
                      </a:r>
                      <a:endParaRPr lang="el-GR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200" u="none" strike="noStrike" dirty="0">
                          <a:effectLst/>
                        </a:rPr>
                        <a:t>6,1%</a:t>
                      </a:r>
                      <a:endParaRPr lang="en-IE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200" u="none" strike="noStrike" dirty="0">
                          <a:effectLst/>
                        </a:rPr>
                        <a:t>7,1%</a:t>
                      </a:r>
                      <a:endParaRPr lang="en-IE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584">
                <a:tc>
                  <a:txBody>
                    <a:bodyPr/>
                    <a:lstStyle/>
                    <a:p>
                      <a:pPr algn="l" fontAlgn="b"/>
                      <a:r>
                        <a:rPr lang="el-GR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Δείκτης</a:t>
                      </a:r>
                      <a:r>
                        <a:rPr lang="el-GR" sz="2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απαιτήσεων </a:t>
                      </a:r>
                      <a:endParaRPr lang="el-GR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200" u="none" strike="noStrike" dirty="0">
                          <a:effectLst/>
                        </a:rPr>
                        <a:t>50</a:t>
                      </a:r>
                      <a:r>
                        <a:rPr lang="en-IE" sz="2200" u="none" strike="noStrike" dirty="0">
                          <a:effectLst/>
                        </a:rPr>
                        <a:t>,</a:t>
                      </a:r>
                      <a:r>
                        <a:rPr lang="el-GR" sz="2200" u="none" strike="noStrike" dirty="0">
                          <a:effectLst/>
                        </a:rPr>
                        <a:t>5</a:t>
                      </a:r>
                      <a:r>
                        <a:rPr lang="en-IE" sz="2200" u="none" strike="noStrike" dirty="0">
                          <a:effectLst/>
                        </a:rPr>
                        <a:t>%</a:t>
                      </a:r>
                      <a:endParaRPr lang="en-IE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200" u="none" strike="noStrike" dirty="0">
                          <a:effectLst/>
                        </a:rPr>
                        <a:t>55</a:t>
                      </a:r>
                      <a:r>
                        <a:rPr lang="en-IE" sz="2200" u="none" strike="noStrike" dirty="0">
                          <a:effectLst/>
                        </a:rPr>
                        <a:t>,</a:t>
                      </a:r>
                      <a:r>
                        <a:rPr lang="el-GR" sz="2200" u="none" strike="noStrike" dirty="0">
                          <a:effectLst/>
                        </a:rPr>
                        <a:t>4</a:t>
                      </a:r>
                      <a:r>
                        <a:rPr lang="en-IE" sz="2200" u="none" strike="noStrike" dirty="0">
                          <a:effectLst/>
                        </a:rPr>
                        <a:t>%</a:t>
                      </a:r>
                      <a:endParaRPr lang="en-IE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013">
                <a:tc>
                  <a:txBody>
                    <a:bodyPr/>
                    <a:lstStyle/>
                    <a:p>
                      <a:pPr algn="l" fontAlgn="b"/>
                      <a:r>
                        <a:rPr lang="el-GR" sz="2200" u="none" strike="noStrike" baseline="0" dirty="0">
                          <a:effectLst/>
                        </a:rPr>
                        <a:t>Δείκτης εξόδων </a:t>
                      </a:r>
                      <a:endParaRPr lang="en-IE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200" u="none" strike="noStrike" dirty="0">
                          <a:effectLst/>
                        </a:rPr>
                        <a:t>31</a:t>
                      </a:r>
                      <a:r>
                        <a:rPr lang="en-IE" sz="2200" u="none" strike="noStrike" dirty="0">
                          <a:effectLst/>
                        </a:rPr>
                        <a:t>,</a:t>
                      </a:r>
                      <a:r>
                        <a:rPr lang="el-GR" sz="2200" u="none" strike="noStrike" dirty="0">
                          <a:effectLst/>
                        </a:rPr>
                        <a:t>9</a:t>
                      </a:r>
                      <a:r>
                        <a:rPr lang="en-IE" sz="2200" u="none" strike="noStrike" dirty="0">
                          <a:effectLst/>
                        </a:rPr>
                        <a:t>%</a:t>
                      </a:r>
                      <a:endParaRPr lang="en-IE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200" u="none" strike="noStrike" dirty="0">
                          <a:effectLst/>
                        </a:rPr>
                        <a:t>23</a:t>
                      </a:r>
                      <a:r>
                        <a:rPr lang="en-IE" sz="2200" u="none" strike="noStrike" dirty="0">
                          <a:effectLst/>
                        </a:rPr>
                        <a:t>,</a:t>
                      </a:r>
                      <a:r>
                        <a:rPr lang="el-GR" sz="2200" u="none" strike="noStrike" dirty="0">
                          <a:effectLst/>
                        </a:rPr>
                        <a:t>0</a:t>
                      </a:r>
                      <a:r>
                        <a:rPr lang="en-IE" sz="2200" u="none" strike="noStrike" dirty="0">
                          <a:effectLst/>
                        </a:rPr>
                        <a:t>%</a:t>
                      </a:r>
                      <a:endParaRPr lang="en-IE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272">
                <a:tc>
                  <a:txBody>
                    <a:bodyPr/>
                    <a:lstStyle/>
                    <a:p>
                      <a:pPr algn="l" fontAlgn="b"/>
                      <a:r>
                        <a:rPr lang="el-GR" sz="2200" u="none" strike="noStrike" dirty="0">
                          <a:effectLst/>
                        </a:rPr>
                        <a:t>Καθαρό περιθώριο ασφάλισης</a:t>
                      </a:r>
                      <a:endParaRPr lang="en-IE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200" u="none" strike="noStrike" dirty="0">
                          <a:effectLst/>
                        </a:rPr>
                        <a:t>23,5%</a:t>
                      </a:r>
                      <a:endParaRPr lang="en-IE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200" u="none" strike="noStrike" dirty="0">
                          <a:effectLst/>
                        </a:rPr>
                        <a:t>26,4%</a:t>
                      </a:r>
                      <a:endParaRPr lang="en-IE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7</a:t>
            </a:fld>
            <a:endParaRPr lang="en-I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102E6E-D700-CC67-F4C7-9639DB4A1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901" y="3503283"/>
            <a:ext cx="4002540" cy="2397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8E604E-C6B1-56AD-6FF9-F0D8E75BD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1" y="3542645"/>
            <a:ext cx="3528391" cy="239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89762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l-G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ΕΠΙΧΕΙΡΗΜΑΤΙΚΟ ΜΟΝΤΕΛΟ</a:t>
            </a:r>
            <a:endParaRPr lang="en-IE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07877549"/>
              </p:ext>
            </p:extLst>
          </p:nvPr>
        </p:nvGraphicFramePr>
        <p:xfrm>
          <a:off x="395536" y="811742"/>
          <a:ext cx="8424936" cy="1943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Content Placeholder 1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67208193"/>
              </p:ext>
            </p:extLst>
          </p:nvPr>
        </p:nvGraphicFramePr>
        <p:xfrm>
          <a:off x="4932040" y="2618794"/>
          <a:ext cx="3888432" cy="3737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8</a:t>
            </a:fld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E6122-A278-3720-D244-DB63A4B761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4502" y="4869160"/>
            <a:ext cx="3113482" cy="1487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2A272E-CDB7-4F86-2657-56AFAEE8FD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3377" y="2618794"/>
            <a:ext cx="3960440" cy="219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0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l-G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ΑΝΤΑΓΩΝΙΣΤΙΚΟ ΠΛΕΟΝΕΚΤΗΜΑ</a:t>
            </a:r>
            <a:endParaRPr lang="en-IE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2977614"/>
              </p:ext>
            </p:extLst>
          </p:nvPr>
        </p:nvGraphicFramePr>
        <p:xfrm>
          <a:off x="457200" y="980728"/>
          <a:ext cx="836327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CA3-DA98-4A09-8E30-828E9A738D1E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4458714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8251</TotalTime>
  <Words>2349</Words>
  <Application>Microsoft Office PowerPoint</Application>
  <PresentationFormat>On-screen Show (4:3)</PresentationFormat>
  <Paragraphs>1045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PowerPoint Presentation</vt:lpstr>
      <vt:lpstr>ΙΣΤΟΡΙΚΟ</vt:lpstr>
      <vt:lpstr>ΚΥΡΙΟΙ ΜΕΤΟΧΟΙ, ΑΝΤΑΣΦΑΛΙΣΤΕΣ  ΚΑΙ ΕΞΩΤΕΡΙΚΟΙ ΣΥΜΒΟΥΛΟΙ</vt:lpstr>
      <vt:lpstr>ΔΡΑΣΤΗΡΙΟΤΗΤΕΣ</vt:lpstr>
      <vt:lpstr>ΑΣΦΑΛΙΣΤΙΚΗ ΑΓΟΡΑ</vt:lpstr>
      <vt:lpstr>ΜΕΡΙΔΙΟ ΑΓΟΡΑΣ</vt:lpstr>
      <vt:lpstr>ΑΝΤΑΓΩΝΙΣΤΙΚΗ ΘΕΣΗ</vt:lpstr>
      <vt:lpstr>ΕΠΙΧΕΙΡΗΜΑΤΙΚΟ ΜΟΝΤΕΛΟ</vt:lpstr>
      <vt:lpstr>ΑΝΤΑΓΩΝΙΣΤΙΚΟ ΠΛΕΟΝΕΚΤΗΜΑ</vt:lpstr>
      <vt:lpstr>ΣΤΡΑΤΗΓΙΚΟ ΠΛΑΝΟ</vt:lpstr>
      <vt:lpstr>ΟΡΓΑΝΙΚΗ ΑΝΑΠΤΥΞΗ</vt:lpstr>
      <vt:lpstr>PowerPoint Presentation</vt:lpstr>
      <vt:lpstr>PowerPoint Presentation</vt:lpstr>
      <vt:lpstr>ΛΟΓΑΡΙΑΣΜΟΣ ΑΠΟΤΕΛΕΣΜΑΤΩΝ</vt:lpstr>
      <vt:lpstr>ΑΠΟΤΕΛΕΣΜΑΤΑ 2025</vt:lpstr>
      <vt:lpstr>ΟΙΚΟΝΟΜΙΚΟΙ ΔΕΙΚΤΕΣ</vt:lpstr>
      <vt:lpstr>ΙΣΤΟΡΙΚΑ ΟΙΚΟΝΟΜΙΚΑ ΔΕΔΟΜΕΝΑ</vt:lpstr>
      <vt:lpstr>ΑΣΦΑΛΙΣΤΡΑ ΑΝΑ ΚΛΑΔΟ</vt:lpstr>
      <vt:lpstr>ΠΛΗΡΟΦΟΡΙΕΣ ΑΝΑ ΚΛΑΔΟ ΑΣΦΑΛΙΣΗΣ</vt:lpstr>
      <vt:lpstr>ΟΙΚΟΝΟΜΙΚΗ ΘΕΣΗ</vt:lpstr>
      <vt:lpstr>ΕΠΕΝΔΥΤΙΚΟ ΧΑΡΤΟΦΥΛΑΚΙΟ</vt:lpstr>
      <vt:lpstr>ΔΙΑΣΠΟΡΑ ΕΠΕΝΔΥΣΕΩΝ</vt:lpstr>
      <vt:lpstr>ΑΠΟΔΟΣΗ ΕΠΕΝΔΥΣΕΩΝ</vt:lpstr>
      <vt:lpstr>ΕΠΕΝΔΥΤΙΚΕΣ ΥΠΗΡΕΣΙΕΣ</vt:lpstr>
      <vt:lpstr>ΦΕΡΕΓΓΥΟΤΗΤΑ II</vt:lpstr>
      <vt:lpstr>METOXH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Loukis Ioannou</dc:creator>
  <cp:lastModifiedBy>Loukis Ioannou</cp:lastModifiedBy>
  <cp:revision>167</cp:revision>
  <cp:lastPrinted>2025-11-25T14:33:05Z</cp:lastPrinted>
  <dcterms:created xsi:type="dcterms:W3CDTF">2019-11-09T07:52:16Z</dcterms:created>
  <dcterms:modified xsi:type="dcterms:W3CDTF">2025-11-28T10:11:00Z</dcterms:modified>
</cp:coreProperties>
</file>